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  /><Relationship Id="rId2" Type="http://schemas.openxmlformats.org/package/2006/relationships/metadata/thumbnail" Target="docProps/thumbnail.jpeg"  /><Relationship Id="rId3" Type="http://schemas.openxmlformats.org/package/2006/relationships/metadata/core-properties" Target="docProps/core.xml"  /><Relationship Id="rId4" Type="http://schemas.openxmlformats.org/officeDocument/2006/relationships/extended-properties" Target="docProps/app.xml"  /><Relationship Id="rId5" Type="http://schemas.openxmlformats.org/officeDocument/2006/relationships/custom-properties" Target="docProps/custom.xml"  /></Relationships>
</file>

<file path=ppt/presentation.xml><?xml version="1.0" encoding="utf-8"?>
<p:presentation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sldMasterIdLst>
    <p:sldMasterId id="2147483648" r:id="rId1"/>
  </p:sldMasterIdLst>
  <p:notesMasterIdLst>
    <p:notesMasterId r:id="rId2"/>
  </p:notesMasterIdLst>
  <p:sldIdLst>
    <p:sldId id="325" r:id="rId3"/>
    <p:sldId id="274" r:id="rId4"/>
    <p:sldId id="282" r:id="rId5"/>
    <p:sldId id="326" r:id="rId6"/>
    <p:sldId id="284" r:id="rId7"/>
    <p:sldId id="327" r:id="rId8"/>
    <p:sldId id="286" r:id="rId9"/>
    <p:sldId id="328" r:id="rId10"/>
    <p:sldId id="288" r:id="rId11"/>
    <p:sldId id="290" r:id="rId12"/>
    <p:sldId id="323" r:id="rId13"/>
    <p:sldId id="291" r:id="rId14"/>
    <p:sldId id="296" r:id="rId15"/>
    <p:sldId id="295" r:id="rId16"/>
    <p:sldId id="312" r:id="rId17"/>
    <p:sldId id="322" r:id="rId18"/>
    <p:sldId id="297" r:id="rId19"/>
    <p:sldId id="324" r:id="rId20"/>
    <p:sldId id="301" r:id="rId21"/>
    <p:sldId id="307" r:id="rId22"/>
    <p:sldId id="308" r:id="rId23"/>
    <p:sldId id="319" r:id="rId24"/>
    <p:sldId id="320" r:id="rId25"/>
    <p:sldId id="280" r:id="rId26"/>
    <p:sldId id="281" r:id="rId27"/>
    <p:sldId id="330" r:id="rId28"/>
    <p:sldId id="283" r:id="rId29"/>
    <p:sldId id="309" r:id="rId30"/>
    <p:sldId id="310" r:id="rId31"/>
    <p:sldId id="331" r:id="rId32"/>
    <p:sldId id="287" r:id="rId33"/>
    <p:sldId id="315" r:id="rId34"/>
    <p:sldId id="321" r:id="rId35"/>
    <p:sldId id="332" r:id="rId36"/>
    <p:sldId id="316" r:id="rId37"/>
    <p:sldId id="318" r:id="rId38"/>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commentAuthors.xml><?xml version="1.0" encoding="utf-8"?>
<p:cmAuthorLs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mAuthor id="1" name="한세림" initials="" lastIdx="3" clrIdx="0"/>
  <p:cmAuthor id="2" name="이승재" initials="" lastIdx="1" clrIdx="1"/>
</p:cmAuthorLst>
</file>

<file path=ppt/presProps.xml><?xml version="1.0" encoding="utf-8"?>
<p:presentation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prnPr scaleToFitPaper="1"/>
</p:presentationPr>
</file>

<file path=ppt/tableStyles.xml><?xml version="1.0" encoding="utf-8"?>
<a:tblStyleLst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TxStyle/>
      <a:tcStyle>
        <a:tcBdr/>
        <a:fill>
          <a:solidFill>
            <a:schemeClr val="accent1">
              <a:tint val="40000"/>
            </a:schemeClr>
          </a:solidFill>
        </a:fill>
      </a:tcStyle>
    </a:band1H>
    <a:band2H>
      <a:tcTxStyle/>
      <a:tcStyle>
        <a:tcBdr/>
      </a:tcStyle>
    </a:band2H>
    <a:band1V>
      <a:tcTxStyle/>
      <a:tcStyle>
        <a:tcBdr/>
        <a:fill>
          <a:solidFill>
            <a:schemeClr val="accent1">
              <a:tint val="4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normalViewPr horzBarState="maximized">
    <p:restoredLeft sz="15204" autoAdjust="0"/>
    <p:restoredTop sz="94660"/>
  </p:normalViewPr>
  <p:slideViewPr>
    <p:cSldViewPr snapToGrid="0">
      <p:cViewPr>
        <p:scale>
          <a:sx n="90" d="100"/>
          <a:sy n="90" d="100"/>
        </p:scale>
        <p:origin x="462" y="96"/>
      </p:cViewPr>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slide" Target="slides/slide17.xml"  /><Relationship Id="rId2" Type="http://schemas.openxmlformats.org/officeDocument/2006/relationships/notesMaster" Target="notesMasters/notesMaster1.xml"  /><Relationship Id="rId20" Type="http://schemas.openxmlformats.org/officeDocument/2006/relationships/slide" Target="slides/slide18.xml"  /><Relationship Id="rId21" Type="http://schemas.openxmlformats.org/officeDocument/2006/relationships/slide" Target="slides/slide19.xml"  /><Relationship Id="rId22" Type="http://schemas.openxmlformats.org/officeDocument/2006/relationships/slide" Target="slides/slide20.xml"  /><Relationship Id="rId23" Type="http://schemas.openxmlformats.org/officeDocument/2006/relationships/slide" Target="slides/slide21.xml"  /><Relationship Id="rId24" Type="http://schemas.openxmlformats.org/officeDocument/2006/relationships/slide" Target="slides/slide22.xml"  /><Relationship Id="rId25" Type="http://schemas.openxmlformats.org/officeDocument/2006/relationships/slide" Target="slides/slide23.xml"  /><Relationship Id="rId26" Type="http://schemas.openxmlformats.org/officeDocument/2006/relationships/slide" Target="slides/slide24.xml"  /><Relationship Id="rId27" Type="http://schemas.openxmlformats.org/officeDocument/2006/relationships/slide" Target="slides/slide25.xml"  /><Relationship Id="rId28" Type="http://schemas.openxmlformats.org/officeDocument/2006/relationships/slide" Target="slides/slide26.xml"  /><Relationship Id="rId29" Type="http://schemas.openxmlformats.org/officeDocument/2006/relationships/slide" Target="slides/slide27.xml"  /><Relationship Id="rId3" Type="http://schemas.openxmlformats.org/officeDocument/2006/relationships/slide" Target="slides/slide1.xml"  /><Relationship Id="rId30" Type="http://schemas.openxmlformats.org/officeDocument/2006/relationships/slide" Target="slides/slide28.xml"  /><Relationship Id="rId31" Type="http://schemas.openxmlformats.org/officeDocument/2006/relationships/slide" Target="slides/slide29.xml"  /><Relationship Id="rId32" Type="http://schemas.openxmlformats.org/officeDocument/2006/relationships/slide" Target="slides/slide30.xml"  /><Relationship Id="rId33" Type="http://schemas.openxmlformats.org/officeDocument/2006/relationships/slide" Target="slides/slide31.xml"  /><Relationship Id="rId34" Type="http://schemas.openxmlformats.org/officeDocument/2006/relationships/slide" Target="slides/slide32.xml"  /><Relationship Id="rId35" Type="http://schemas.openxmlformats.org/officeDocument/2006/relationships/slide" Target="slides/slide33.xml"  /><Relationship Id="rId36" Type="http://schemas.openxmlformats.org/officeDocument/2006/relationships/slide" Target="slides/slide34.xml"  /><Relationship Id="rId37" Type="http://schemas.openxmlformats.org/officeDocument/2006/relationships/slide" Target="slides/slide35.xml"  /><Relationship Id="rId38" Type="http://schemas.openxmlformats.org/officeDocument/2006/relationships/slide" Target="slides/slide36.xml"  /><Relationship Id="rId39" Type="http://schemas.openxmlformats.org/officeDocument/2006/relationships/commentAuthors" Target="commentAuthors.xml"  /><Relationship Id="rId4" Type="http://schemas.openxmlformats.org/officeDocument/2006/relationships/slide" Target="slides/slide2.xml"  /><Relationship Id="rId40" Type="http://schemas.openxmlformats.org/officeDocument/2006/relationships/presProps" Target="presProps.xml"  /><Relationship Id="rId41" Type="http://schemas.openxmlformats.org/officeDocument/2006/relationships/viewProps" Target="viewProps.xml"  /><Relationship Id="rId42" Type="http://schemas.openxmlformats.org/officeDocument/2006/relationships/theme" Target="theme/theme1.xml"  /><Relationship Id="rId43" Type="http://schemas.openxmlformats.org/officeDocument/2006/relationships/tableStyles" Target="tableStyles.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idx="0"/>
          </p:nvPr>
        </p:nvSpPr>
        <p:spPr>
          <a:xfrm>
            <a:off x="0" y="0"/>
            <a:ext cx="2971800" cy="458788"/>
          </a:xfrm>
          <a:prstGeom prst="rect">
            <a:avLst/>
          </a:prstGeom>
        </p:spPr>
        <p:txBody>
          <a:bodyPr vert="horz" lIns="91440" tIns="45720" rIns="91440" bIns="45720" rtlCol="0"/>
          <a:lstStyle>
            <a:lvl1pPr algn="l">
              <a:defRPr sz="1200"/>
            </a:lvl1pPr>
          </a:lstStyle>
          <a:p>
            <a:pPr lvl="0"/>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lvl="0"/>
            <a:fld id="{16D05CE4-3E12-4106-9737-694733499241}" type="datetime1">
              <a:rPr lang="ko-KR" altLang="en-US" smtClean="0"/>
              <a:t>2023-08-16</a:t>
            </a:fld>
            <a:endParaRPr lang="ko-KR" altLang="en-US"/>
          </a:p>
        </p:txBody>
      </p:sp>
      <p:sp>
        <p:nvSpPr>
          <p:cNvPr id="4" name="슬라이드 이미지 개체 틀 3"/>
          <p:cNvSpPr>
            <a:spLocks noGrp="1" noRot="1" noChangeAspect="1" noTextEdi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ko-KR" alt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lvl="0"/>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lvl="0"/>
            <a:fld id="{45BE56BC-040F-4054-A531-AF34D3ADC2E4}" type="slidenum">
              <a:rPr lang="ko-KR" altLang="en-US" smtClean="0"/>
              <a:t>‹#›</a:t>
            </a:fld>
            <a:endParaRPr lang="ko-KR" altLang="en-US"/>
          </a:p>
        </p:txBody>
      </p:sp>
    </p:spTree>
    <p:extLst>
      <p:ext uri="{BB962C8B-B14F-4D97-AF65-F5344CB8AC3E}">
        <p14:creationId xmlns:p14="http://schemas.microsoft.com/office/powerpoint/2010/main" val="1340015711"/>
      </p:ext>
    </p:extLst>
  </p:cSld>
  <p:clrMap bg1="lt1" tx1="dk1" bg2="lt2" tx2="dk2" accent1="accent1" accent2="accent2" accent3="accent3" accent4="accent4" accent5="accent5" accent6="accent6" hlink="hlink" folHlink="folHlink"/>
  <p:hf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 name="Google Shape;366;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267fdfcbc7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6" name="Google Shape;376;g267fdfcbc75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67fdfcbc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6" name="Google Shape;386;g267fdfcbc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6da7334af6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6" name="Google Shape;396;g26da7334af6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267fdfcbc75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7" name="Google Shape;427;g267fdfcbc75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6da7334af6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7" name="Google Shape;437;g26da7334af6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F18536D-C49B-EC0D-911E-683F67C210A5}"/>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B678EA47-F629-42DF-4F05-61A69555C4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5045CA62-9454-DF11-9EFE-1E5344014056}"/>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5" name="바닥글 개체 틀 4">
            <a:extLst>
              <a:ext uri="{FF2B5EF4-FFF2-40B4-BE49-F238E27FC236}">
                <a16:creationId xmlns:a16="http://schemas.microsoft.com/office/drawing/2014/main" id="{34D25804-730B-0358-8BC6-32CD65980960}"/>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ACD10924-B3AD-98B9-6304-0608A66B0B44}"/>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1549631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DB68D87-E15D-F8B5-BF34-DC878DD707E4}"/>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78B0B861-9336-4CB4-4D74-FFADB967E75A}"/>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CA82666A-1FC8-E5C3-7C2B-F48C24424FE3}"/>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5" name="바닥글 개체 틀 4">
            <a:extLst>
              <a:ext uri="{FF2B5EF4-FFF2-40B4-BE49-F238E27FC236}">
                <a16:creationId xmlns:a16="http://schemas.microsoft.com/office/drawing/2014/main" id="{29CDA538-DB4D-40BB-A161-538A22ECF13C}"/>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B167F135-D114-51D8-8738-575BA08095F8}"/>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1813094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A8490F3E-6163-096C-8970-3576FAC27753}"/>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90880D95-E965-5E44-0B68-1BEC660C4EFB}"/>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F6654CE2-723A-B437-5E9C-147CEDA1EB73}"/>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5" name="바닥글 개체 틀 4">
            <a:extLst>
              <a:ext uri="{FF2B5EF4-FFF2-40B4-BE49-F238E27FC236}">
                <a16:creationId xmlns:a16="http://schemas.microsoft.com/office/drawing/2014/main" id="{362AC4AD-16AD-C862-A410-570C69AAB8FE}"/>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1A87D4E3-4835-9958-2980-43C4CCE79323}"/>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438039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C9A68BB-042C-B8EC-D90C-6AE1AE2CD6EA}"/>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FF8C2852-02CE-E812-63C4-5B4C0BF0A011}"/>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6DA09633-71AA-AF4F-9E31-FC0A1480BD52}"/>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5" name="바닥글 개체 틀 4">
            <a:extLst>
              <a:ext uri="{FF2B5EF4-FFF2-40B4-BE49-F238E27FC236}">
                <a16:creationId xmlns:a16="http://schemas.microsoft.com/office/drawing/2014/main" id="{3896FA65-19C7-EF19-5291-920A5CF9C781}"/>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4ECED83B-EB09-742C-2FEF-D3D67DAA964C}"/>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492785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DAC2808-A7B8-A89D-F7DC-9EA454787028}"/>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672DD8CF-B741-E1DF-B6BC-F9365B9461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55810EC0-F0F1-49CA-FA26-22489FDB9A8E}"/>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5" name="바닥글 개체 틀 4">
            <a:extLst>
              <a:ext uri="{FF2B5EF4-FFF2-40B4-BE49-F238E27FC236}">
                <a16:creationId xmlns:a16="http://schemas.microsoft.com/office/drawing/2014/main" id="{A9B497CA-7877-B84D-9CE9-CB471F899364}"/>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FF969E14-42BD-5BD5-A401-2B5F4A87A66E}"/>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2485664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20B3D2D-F194-F76F-F3D3-7DDD569A4F62}"/>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D7ED8A96-E11F-90C2-33D6-C9BC05D65666}"/>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A504D140-AAE7-63C0-3CB4-D058A5FB4359}"/>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AA4ED3C4-416E-C929-7BF6-15412A29F35A}"/>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6" name="바닥글 개체 틀 5">
            <a:extLst>
              <a:ext uri="{FF2B5EF4-FFF2-40B4-BE49-F238E27FC236}">
                <a16:creationId xmlns:a16="http://schemas.microsoft.com/office/drawing/2014/main" id="{61A7DDD0-C62A-04FE-A7EA-94F54F0BAC0D}"/>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9A0484F6-85EE-C14B-264B-1F1E587FC9EE}"/>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23859211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0A60E52-FC39-9AF8-67CD-F25F9071F575}"/>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B031C3B4-65F5-FD86-8412-52DA4A4341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0BFF0E3B-9FC8-D2A6-7A9D-F0F4BE544E3C}"/>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B2A5F032-1677-8C8C-3CEE-493EEFDEFA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16A75EA0-F2E8-750E-AD37-9A504806964E}"/>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9A07C07A-4C82-8E76-1F91-9D8598096E49}"/>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8" name="바닥글 개체 틀 7">
            <a:extLst>
              <a:ext uri="{FF2B5EF4-FFF2-40B4-BE49-F238E27FC236}">
                <a16:creationId xmlns:a16="http://schemas.microsoft.com/office/drawing/2014/main" id="{62BFED41-E3B9-E603-B0ED-9E21C5F8AB19}"/>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EF9DC7C8-7ECC-D218-B68A-343990EB7BFE}"/>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647348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CF72F21-BDC8-6336-9C29-30B5DC418185}"/>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20D8CDCB-2924-2FF8-8129-8A7EE0120716}"/>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4" name="바닥글 개체 틀 3">
            <a:extLst>
              <a:ext uri="{FF2B5EF4-FFF2-40B4-BE49-F238E27FC236}">
                <a16:creationId xmlns:a16="http://schemas.microsoft.com/office/drawing/2014/main" id="{2252C364-2727-416D-39D2-7ECEAD25E3E6}"/>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6945D269-0085-F072-3795-A2E26A5BA937}"/>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1611256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EB7C7BBA-48A4-1D3A-2FA8-9EFF96D17711}"/>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3" name="바닥글 개체 틀 2">
            <a:extLst>
              <a:ext uri="{FF2B5EF4-FFF2-40B4-BE49-F238E27FC236}">
                <a16:creationId xmlns:a16="http://schemas.microsoft.com/office/drawing/2014/main" id="{F2F39988-BF58-61C8-2B45-FC36006FB920}"/>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B022E84A-BF0C-3383-DFBE-07A2D8B5DAC3}"/>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3310124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41D1F8A-AB4B-4F2C-E539-F5B4306318EA}"/>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1FCCBC09-C38A-7AE2-3D38-FDBEBF6110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787DBA92-8280-F674-8CD6-C897DAEBF7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EBB0410A-D743-9740-4922-A89E971D13BD}"/>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6" name="바닥글 개체 틀 5">
            <a:extLst>
              <a:ext uri="{FF2B5EF4-FFF2-40B4-BE49-F238E27FC236}">
                <a16:creationId xmlns:a16="http://schemas.microsoft.com/office/drawing/2014/main" id="{6A041070-9B37-9302-BA9E-2B7089C6333E}"/>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C00988D1-13F5-B0F9-6C18-24CDAF544B2B}"/>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1195179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0CF2686-665B-8BF3-96EE-84CE5B4E2499}"/>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911106DC-3A69-2C86-24C3-FF17D68520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C8EFFC8E-9316-3BFE-FCDB-6573E9119A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409A6CC6-39A9-5107-A695-1B8CD4647C1F}"/>
              </a:ext>
            </a:extLst>
          </p:cNvPr>
          <p:cNvSpPr>
            <a:spLocks noGrp="1"/>
          </p:cNvSpPr>
          <p:nvPr>
            <p:ph type="dt" sz="half" idx="10"/>
          </p:nvPr>
        </p:nvSpPr>
        <p:spPr/>
        <p:txBody>
          <a:bodyPr/>
          <a:lstStyle/>
          <a:p>
            <a:fld id="{7B94F418-B89B-451C-8E48-46FAFF483C0D}" type="datetimeFigureOut">
              <a:rPr lang="ko-KR" altLang="en-US" smtClean="0"/>
              <a:t>2023-08-16</a:t>
            </a:fld>
            <a:endParaRPr lang="ko-KR" altLang="en-US"/>
          </a:p>
        </p:txBody>
      </p:sp>
      <p:sp>
        <p:nvSpPr>
          <p:cNvPr id="6" name="바닥글 개체 틀 5">
            <a:extLst>
              <a:ext uri="{FF2B5EF4-FFF2-40B4-BE49-F238E27FC236}">
                <a16:creationId xmlns:a16="http://schemas.microsoft.com/office/drawing/2014/main" id="{55C52B74-5250-8043-5FFF-970741AE0FA1}"/>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E1E48BF6-0EDD-8500-9E8E-09909CC3CEBD}"/>
              </a:ext>
            </a:extLst>
          </p:cNvPr>
          <p:cNvSpPr>
            <a:spLocks noGrp="1"/>
          </p:cNvSpPr>
          <p:nvPr>
            <p:ph type="sldNum" sz="quarter" idx="12"/>
          </p:nvPr>
        </p:nvSpPr>
        <p:spPr/>
        <p:txBody>
          <a:body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3812624740"/>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E2189C18-1D8E-237B-E8C5-1549D433DB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9BCD4647-367A-7E74-00D2-36351825D2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BB5D69E0-9AEA-52D8-297A-B582180072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94F418-B89B-451C-8E48-46FAFF483C0D}" type="datetimeFigureOut">
              <a:rPr lang="ko-KR" altLang="en-US" smtClean="0"/>
              <a:t>2023-08-16</a:t>
            </a:fld>
            <a:endParaRPr lang="ko-KR" altLang="en-US"/>
          </a:p>
        </p:txBody>
      </p:sp>
      <p:sp>
        <p:nvSpPr>
          <p:cNvPr id="5" name="바닥글 개체 틀 4">
            <a:extLst>
              <a:ext uri="{FF2B5EF4-FFF2-40B4-BE49-F238E27FC236}">
                <a16:creationId xmlns:a16="http://schemas.microsoft.com/office/drawing/2014/main" id="{7F913DAF-4886-5837-A9DE-2974B670FA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B946A008-F22B-D793-9204-22327740BA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809DAC-BFC3-4483-A8A4-2DDB95712AD9}" type="slidenum">
              <a:rPr lang="ko-KR" altLang="en-US" smtClean="0"/>
              <a:t>‹#›</a:t>
            </a:fld>
            <a:endParaRPr lang="ko-KR" altLang="en-US"/>
          </a:p>
        </p:txBody>
      </p:sp>
    </p:spTree>
    <p:extLst>
      <p:ext uri="{BB962C8B-B14F-4D97-AF65-F5344CB8AC3E}">
        <p14:creationId xmlns:p14="http://schemas.microsoft.com/office/powerpoint/2010/main" val="2170589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8.png"  /><Relationship Id="rId3" Type="http://schemas.openxmlformats.org/officeDocument/2006/relationships/image" Target="../media/image9.png"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0.png"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1.png"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3.png"  /><Relationship Id="rId3" Type="http://schemas.openxmlformats.org/officeDocument/2006/relationships/image" Target="../media/image14.png"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5.png"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6.png"  /><Relationship Id="rId3" Type="http://schemas.openxmlformats.org/officeDocument/2006/relationships/image" Target="../media/image2.png"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7.png"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8.png"  /><Relationship Id="rId3" Type="http://schemas.openxmlformats.org/officeDocument/2006/relationships/image" Target="../media/image19.png"  /><Relationship Id="rId4" Type="http://schemas.openxmlformats.org/officeDocument/2006/relationships/image" Target="../media/image20.png"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1.png"  /><Relationship Id="rId3" Type="http://schemas.openxmlformats.org/officeDocument/2006/relationships/image" Target="../media/image22.png"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2.png"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3.png"  /></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 Id="rId3" Type="http://schemas.openxmlformats.org/officeDocument/2006/relationships/image" Target="../media/image2.png"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 Id="rId3" Type="http://schemas.openxmlformats.org/officeDocument/2006/relationships/image" Target="../media/image24.png"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5.png"  /><Relationship Id="rId3" Type="http://schemas.openxmlformats.org/officeDocument/2006/relationships/image" Target="../media/image26.png"  /></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7.png"  /><Relationship Id="rId3" Type="http://schemas.openxmlformats.org/officeDocument/2006/relationships/image" Target="../media/image28.png"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 Id="rId3" Type="http://schemas.openxmlformats.org/officeDocument/2006/relationships/image" Target="../media/image2.png"  /></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29.png"  /></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0.png"  /><Relationship Id="rId3" Type="http://schemas.openxmlformats.org/officeDocument/2006/relationships/image" Target="../media/image31.png"  /><Relationship Id="rId4" Type="http://schemas.openxmlformats.org/officeDocument/2006/relationships/image" Target="../media/image32.png"  /><Relationship Id="rId5" Type="http://schemas.openxmlformats.org/officeDocument/2006/relationships/image" Target="../media/image33.png"  /><Relationship Id="rId6" Type="http://schemas.openxmlformats.org/officeDocument/2006/relationships/image" Target="../media/image34.png"  /><Relationship Id="rId7" Type="http://schemas.openxmlformats.org/officeDocument/2006/relationships/image" Target="../media/image35.png"  /></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6.png"  /></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jpeg"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 Id="rId3" Type="http://schemas.openxmlformats.org/officeDocument/2006/relationships/image" Target="../media/image3.png"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 Id="rId3" Type="http://schemas.openxmlformats.org/officeDocument/2006/relationships/image" Target="../media/image4.png"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 Id="rId3" Type="http://schemas.openxmlformats.org/officeDocument/2006/relationships/image" Target="../media/image5.png"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 Id="rId3" Type="http://schemas.openxmlformats.org/officeDocument/2006/relationships/image" Target="../media/image6.png"  /><Relationship Id="rId4" Type="http://schemas.openxmlformats.org/officeDocument/2006/relationships/image" Target="../media/image7.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19F0E5AB-9BF1-4AF5-BC12-61662BE00765}"/>
              </a:ext>
            </a:extLst>
          </p:cNvPr>
          <p:cNvSpPr/>
          <p:nvPr/>
        </p:nvSpPr>
        <p:spPr>
          <a:xfrm>
            <a:off x="0" y="0"/>
            <a:ext cx="12192000" cy="6858000"/>
          </a:xfrm>
          <a:prstGeom prst="rect">
            <a:avLst/>
          </a:prstGeom>
          <a:solidFill>
            <a:srgbClr val="EEB8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a:extLst>
              <a:ext uri="{FF2B5EF4-FFF2-40B4-BE49-F238E27FC236}">
                <a16:creationId xmlns:a16="http://schemas.microsoft.com/office/drawing/2014/main" id="{275080E5-4575-4CFE-8326-81A6CB2CBCAE}"/>
              </a:ext>
            </a:extLst>
          </p:cNvPr>
          <p:cNvSpPr/>
          <p:nvPr/>
        </p:nvSpPr>
        <p:spPr>
          <a:xfrm>
            <a:off x="0" y="0"/>
            <a:ext cx="12192000" cy="3368040"/>
          </a:xfrm>
          <a:prstGeom prst="rect">
            <a:avLst/>
          </a:prstGeom>
          <a:solidFill>
            <a:srgbClr val="165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CB229CBD-F4AB-4289-B0D6-8690FA115D33}"/>
              </a:ext>
            </a:extLst>
          </p:cNvPr>
          <p:cNvSpPr>
            <a:spLocks noGrp="1"/>
          </p:cNvSpPr>
          <p:nvPr>
            <p:ph type="ctrTitle"/>
          </p:nvPr>
        </p:nvSpPr>
        <p:spPr>
          <a:xfrm>
            <a:off x="767786" y="1136384"/>
            <a:ext cx="10651938" cy="2121567"/>
          </a:xfrm>
        </p:spPr>
        <p:txBody>
          <a:bodyPr>
            <a:noAutofit/>
          </a:bodyPr>
          <a:lstStyle/>
          <a:p>
            <a:pPr>
              <a:lnSpc>
                <a:spcPct val="100000"/>
              </a:lnSpc>
            </a:pPr>
            <a:br>
              <a:rPr lang="ko-KR" altLang="en-US" sz="3200" dirty="0">
                <a:solidFill>
                  <a:srgbClr val="EFF1F5"/>
                </a:solidFill>
                <a:latin typeface="나눔스퀘어OTF_ac ExtraBold" panose="020B0600000101010101" pitchFamily="34" charset="-127"/>
                <a:ea typeface="나눔스퀘어OTF_ac ExtraBold" panose="020B0600000101010101" pitchFamily="34" charset="-127"/>
              </a:rPr>
            </a:br>
            <a:r>
              <a:rPr lang="ko-KR" altLang="en-US" sz="3200" dirty="0">
                <a:solidFill>
                  <a:srgbClr val="EFF1F5"/>
                </a:solidFill>
                <a:latin typeface="나눔스퀘어OTF_ac ExtraBold" panose="020B0600000101010101" pitchFamily="34" charset="-127"/>
                <a:ea typeface="나눔스퀘어OTF_ac ExtraBold" panose="020B0600000101010101" pitchFamily="34" charset="-127"/>
              </a:rPr>
              <a:t> 도메인 분석을 기반으로 한</a:t>
            </a:r>
            <a:br>
              <a:rPr lang="en-US" altLang="ko-KR" sz="3200" dirty="0">
                <a:solidFill>
                  <a:srgbClr val="EFF1F5"/>
                </a:solidFill>
                <a:latin typeface="나눔스퀘어OTF_ac ExtraBold" panose="020B0600000101010101" pitchFamily="34" charset="-127"/>
                <a:ea typeface="나눔스퀘어OTF_ac ExtraBold" panose="020B0600000101010101" pitchFamily="34" charset="-127"/>
              </a:rPr>
            </a:br>
            <a:r>
              <a:rPr lang="ko-KR" altLang="en-US" sz="3200" dirty="0">
                <a:solidFill>
                  <a:srgbClr val="EFF1F5"/>
                </a:solidFill>
                <a:latin typeface="나눔스퀘어OTF_ac ExtraBold" panose="020B0600000101010101" pitchFamily="34" charset="-127"/>
                <a:ea typeface="나눔스퀘어OTF_ac ExtraBold" panose="020B0600000101010101" pitchFamily="34" charset="-127"/>
              </a:rPr>
              <a:t>해양 유정의 이상 징후 분류 모형 개발</a:t>
            </a:r>
          </a:p>
        </p:txBody>
      </p:sp>
      <p:sp>
        <p:nvSpPr>
          <p:cNvPr id="3" name="부제목 2">
            <a:extLst>
              <a:ext uri="{FF2B5EF4-FFF2-40B4-BE49-F238E27FC236}">
                <a16:creationId xmlns:a16="http://schemas.microsoft.com/office/drawing/2014/main" id="{0B2411F0-F905-490E-9652-E8CE6E471B6F}"/>
              </a:ext>
            </a:extLst>
          </p:cNvPr>
          <p:cNvSpPr>
            <a:spLocks noGrp="1"/>
          </p:cNvSpPr>
          <p:nvPr>
            <p:ph type="subTitle" idx="1"/>
          </p:nvPr>
        </p:nvSpPr>
        <p:spPr>
          <a:xfrm>
            <a:off x="1356559" y="3489960"/>
            <a:ext cx="9478879" cy="2121567"/>
          </a:xfrm>
        </p:spPr>
        <p:txBody>
          <a:bodyPr>
            <a:normAutofit/>
          </a:bodyPr>
          <a:lstStyle/>
          <a:p>
            <a:pPr>
              <a:lnSpc>
                <a:spcPct val="70000"/>
              </a:lnSpc>
            </a:pPr>
            <a:r>
              <a:rPr lang="en-US" altLang="ko-KR" sz="2000" dirty="0">
                <a:solidFill>
                  <a:srgbClr val="165982"/>
                </a:solidFill>
                <a:latin typeface="나눔스퀘어OTF_ac Bold" panose="020B0600000101010101" pitchFamily="34" charset="-127"/>
                <a:ea typeface="나눔스퀘어OTF_ac Bold" panose="020B0600000101010101" pitchFamily="34" charset="-127"/>
              </a:rPr>
              <a:t>Development of Oil Wells Anomaly Detection Model</a:t>
            </a:r>
          </a:p>
          <a:p>
            <a:pPr>
              <a:lnSpc>
                <a:spcPct val="70000"/>
              </a:lnSpc>
            </a:pPr>
            <a:r>
              <a:rPr lang="en-US" altLang="ko-KR" sz="2000" dirty="0">
                <a:solidFill>
                  <a:srgbClr val="165982"/>
                </a:solidFill>
                <a:latin typeface="나눔스퀘어OTF_ac Bold" panose="020B0600000101010101" pitchFamily="34" charset="-127"/>
                <a:ea typeface="나눔스퀘어OTF_ac Bold" panose="020B0600000101010101" pitchFamily="34" charset="-127"/>
              </a:rPr>
              <a:t>based on Domain Analysis</a:t>
            </a:r>
            <a:endParaRPr lang="ko-KR" altLang="en-US" sz="2000" dirty="0">
              <a:solidFill>
                <a:srgbClr val="165982"/>
              </a:solidFill>
              <a:latin typeface="나눔스퀘어OTF_ac Bold" panose="020B0600000101010101" pitchFamily="34" charset="-127"/>
              <a:ea typeface="나눔스퀘어OTF_ac Bold" panose="020B0600000101010101" pitchFamily="34" charset="-127"/>
            </a:endParaRPr>
          </a:p>
        </p:txBody>
      </p:sp>
      <p:sp>
        <p:nvSpPr>
          <p:cNvPr id="6" name="직사각형 5">
            <a:extLst>
              <a:ext uri="{FF2B5EF4-FFF2-40B4-BE49-F238E27FC236}">
                <a16:creationId xmlns:a16="http://schemas.microsoft.com/office/drawing/2014/main" id="{86EE3BBD-ED95-47DF-A202-3B5D109E3854}"/>
              </a:ext>
            </a:extLst>
          </p:cNvPr>
          <p:cNvSpPr/>
          <p:nvPr/>
        </p:nvSpPr>
        <p:spPr>
          <a:xfrm>
            <a:off x="378593" y="356135"/>
            <a:ext cx="11434813" cy="615054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부제목 2">
            <a:extLst>
              <a:ext uri="{FF2B5EF4-FFF2-40B4-BE49-F238E27FC236}">
                <a16:creationId xmlns:a16="http://schemas.microsoft.com/office/drawing/2014/main" id="{E44EF86F-29A3-43FD-90AB-8812F57E886A}"/>
              </a:ext>
            </a:extLst>
          </p:cNvPr>
          <p:cNvSpPr txBox="1">
            <a:spLocks/>
          </p:cNvSpPr>
          <p:nvPr/>
        </p:nvSpPr>
        <p:spPr>
          <a:xfrm>
            <a:off x="694945" y="5056632"/>
            <a:ext cx="10797620" cy="1170431"/>
          </a:xfrm>
          <a:prstGeom prst="rect">
            <a:avLst/>
          </a:prstGeom>
        </p:spPr>
        <p:txBody>
          <a:bodyPr vert="horz" lIns="91440" tIns="45720" rIns="91440" bIns="45720" rtlCol="0">
            <a:normAutofit/>
          </a:bodyPr>
          <a:lstStyle>
            <a:lvl1pPr marL="0" indent="0" algn="ctr" defTabSz="914400" rtl="0" eaLnBrk="1" latinLnBrk="1"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1"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1"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ko-KR" sz="1600" dirty="0">
                <a:solidFill>
                  <a:srgbClr val="165982"/>
                </a:solidFill>
                <a:latin typeface="나눔스퀘어OTF_ac" panose="020B0600000101010101" pitchFamily="34" charset="-127"/>
                <a:ea typeface="나눔스퀘어OTF_ac" panose="020B0600000101010101" pitchFamily="34" charset="-127"/>
              </a:rPr>
              <a:t> Team</a:t>
            </a:r>
            <a:r>
              <a:rPr lang="ko-KR" altLang="en-US" sz="1600" dirty="0">
                <a:solidFill>
                  <a:srgbClr val="165982"/>
                </a:solidFill>
                <a:latin typeface="나눔스퀘어OTF_ac" panose="020B0600000101010101" pitchFamily="34" charset="-127"/>
                <a:ea typeface="나눔스퀘어OTF_ac" panose="020B0600000101010101" pitchFamily="34" charset="-127"/>
              </a:rPr>
              <a:t> 기름 </a:t>
            </a:r>
            <a:r>
              <a:rPr lang="ko-KR" altLang="en-US" sz="1600" dirty="0" err="1">
                <a:solidFill>
                  <a:srgbClr val="165982"/>
                </a:solidFill>
                <a:latin typeface="나눔스퀘어OTF_ac" panose="020B0600000101010101" pitchFamily="34" charset="-127"/>
                <a:ea typeface="나눔스퀘어OTF_ac" panose="020B0600000101010101" pitchFamily="34" charset="-127"/>
              </a:rPr>
              <a:t>탐사대</a:t>
            </a:r>
            <a:endParaRPr lang="en-US" altLang="ko-KR" sz="1600" dirty="0">
              <a:solidFill>
                <a:srgbClr val="165982"/>
              </a:solidFill>
              <a:latin typeface="나눔스퀘어OTF_ac" panose="020B0600000101010101" pitchFamily="34" charset="-127"/>
              <a:ea typeface="나눔스퀘어OTF_ac" panose="020B0600000101010101" pitchFamily="34" charset="-127"/>
            </a:endParaRPr>
          </a:p>
          <a:p>
            <a:r>
              <a:rPr lang="ko-KR" altLang="en-US" sz="1600" dirty="0" err="1">
                <a:solidFill>
                  <a:srgbClr val="165982"/>
                </a:solidFill>
                <a:latin typeface="나눔스퀘어OTF_ac" panose="020B0600000101010101" pitchFamily="34" charset="-127"/>
                <a:ea typeface="나눔스퀘어OTF_ac" panose="020B0600000101010101" pitchFamily="34" charset="-127"/>
              </a:rPr>
              <a:t>한형진</a:t>
            </a:r>
            <a:r>
              <a:rPr lang="ko-KR" altLang="en-US" sz="1600" dirty="0">
                <a:solidFill>
                  <a:srgbClr val="165982"/>
                </a:solidFill>
                <a:latin typeface="나눔스퀘어OTF_ac" panose="020B0600000101010101" pitchFamily="34" charset="-127"/>
                <a:ea typeface="나눔스퀘어OTF_ac" panose="020B0600000101010101" pitchFamily="34" charset="-127"/>
              </a:rPr>
              <a:t> </a:t>
            </a:r>
            <a:r>
              <a:rPr lang="ko-KR" altLang="en-US" sz="1600" dirty="0" err="1">
                <a:solidFill>
                  <a:srgbClr val="165982"/>
                </a:solidFill>
                <a:latin typeface="나눔스퀘어OTF_ac" panose="020B0600000101010101" pitchFamily="34" charset="-127"/>
                <a:ea typeface="나눔스퀘어OTF_ac" panose="020B0600000101010101" pitchFamily="34" charset="-127"/>
              </a:rPr>
              <a:t>유근태</a:t>
            </a:r>
            <a:r>
              <a:rPr lang="ko-KR" altLang="en-US" sz="1600" dirty="0">
                <a:solidFill>
                  <a:srgbClr val="165982"/>
                </a:solidFill>
                <a:latin typeface="나눔스퀘어OTF_ac" panose="020B0600000101010101" pitchFamily="34" charset="-127"/>
                <a:ea typeface="나눔스퀘어OTF_ac" panose="020B0600000101010101" pitchFamily="34" charset="-127"/>
              </a:rPr>
              <a:t> </a:t>
            </a:r>
            <a:r>
              <a:rPr lang="ko-KR" altLang="en-US" sz="1600" dirty="0" err="1">
                <a:solidFill>
                  <a:srgbClr val="165982"/>
                </a:solidFill>
                <a:latin typeface="나눔스퀘어OTF_ac" panose="020B0600000101010101" pitchFamily="34" charset="-127"/>
                <a:ea typeface="나눔스퀘어OTF_ac" panose="020B0600000101010101" pitchFamily="34" charset="-127"/>
              </a:rPr>
              <a:t>이승재</a:t>
            </a:r>
            <a:r>
              <a:rPr lang="ko-KR" altLang="en-US" sz="1600" dirty="0">
                <a:solidFill>
                  <a:srgbClr val="165982"/>
                </a:solidFill>
                <a:latin typeface="나눔스퀘어OTF_ac" panose="020B0600000101010101" pitchFamily="34" charset="-127"/>
                <a:ea typeface="나눔스퀘어OTF_ac" panose="020B0600000101010101" pitchFamily="34" charset="-127"/>
              </a:rPr>
              <a:t> 한세림</a:t>
            </a:r>
          </a:p>
          <a:p>
            <a:endParaRPr lang="ko-KR" altLang="en-US" sz="1600" dirty="0">
              <a:solidFill>
                <a:srgbClr val="165982"/>
              </a:solidFill>
              <a:latin typeface="나눔스퀘어OTF_ac" panose="020B0600000101010101" pitchFamily="34" charset="-127"/>
              <a:ea typeface="나눔스퀘어OTF_ac" panose="020B0600000101010101" pitchFamily="34" charset="-127"/>
            </a:endParaRPr>
          </a:p>
        </p:txBody>
      </p:sp>
      <p:sp>
        <p:nvSpPr>
          <p:cNvPr id="8" name="부제목 2">
            <a:extLst>
              <a:ext uri="{FF2B5EF4-FFF2-40B4-BE49-F238E27FC236}">
                <a16:creationId xmlns:a16="http://schemas.microsoft.com/office/drawing/2014/main" id="{4511C199-B379-4A08-B340-3A6BB52FC6EC}"/>
              </a:ext>
            </a:extLst>
          </p:cNvPr>
          <p:cNvSpPr txBox="1">
            <a:spLocks/>
          </p:cNvSpPr>
          <p:nvPr/>
        </p:nvSpPr>
        <p:spPr>
          <a:xfrm>
            <a:off x="1508959" y="519764"/>
            <a:ext cx="9983605" cy="946887"/>
          </a:xfrm>
          <a:prstGeom prst="rect">
            <a:avLst/>
          </a:prstGeom>
        </p:spPr>
        <p:txBody>
          <a:bodyPr vert="horz" lIns="91440" tIns="45720" rIns="91440" bIns="45720" rtlCol="0">
            <a:normAutofit/>
          </a:bodyPr>
          <a:lstStyle>
            <a:lvl1pPr marL="0" indent="0" algn="ctr" defTabSz="914400" rtl="0" eaLnBrk="1" latinLnBrk="1"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1"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1"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altLang="ko-KR" sz="1300" dirty="0">
                <a:solidFill>
                  <a:srgbClr val="EEB896"/>
                </a:solidFill>
                <a:latin typeface="나눔스퀘어OTF_ac" panose="020B0600000101010101" pitchFamily="34" charset="-127"/>
                <a:ea typeface="나눔스퀘어OTF_ac" panose="020B0600000101010101" pitchFamily="34" charset="-127"/>
              </a:rPr>
              <a:t>2023</a:t>
            </a:r>
            <a:r>
              <a:rPr lang="ko-KR" altLang="en-US" sz="1300" dirty="0">
                <a:solidFill>
                  <a:srgbClr val="EEB896"/>
                </a:solidFill>
                <a:latin typeface="나눔스퀘어OTF_ac" panose="020B0600000101010101" pitchFamily="34" charset="-127"/>
                <a:ea typeface="나눔스퀘어OTF_ac" panose="020B0600000101010101" pitchFamily="34" charset="-127"/>
              </a:rPr>
              <a:t>년 지질자원 데이터 활용 및 인공지능 경진대회</a:t>
            </a:r>
            <a:endParaRPr lang="en-US" altLang="ko-KR" sz="1300" dirty="0">
              <a:solidFill>
                <a:srgbClr val="EEB896"/>
              </a:solidFill>
              <a:latin typeface="나눔스퀘어OTF_ac" panose="020B0600000101010101" pitchFamily="34" charset="-127"/>
              <a:ea typeface="나눔스퀘어OTF_ac" panose="020B0600000101010101" pitchFamily="34" charset="-127"/>
            </a:endParaRPr>
          </a:p>
          <a:p>
            <a:pPr algn="r"/>
            <a:r>
              <a:rPr lang="en-US" altLang="ko-KR" sz="1300" dirty="0">
                <a:solidFill>
                  <a:srgbClr val="EEB896"/>
                </a:solidFill>
                <a:latin typeface="나눔스퀘어OTF_ac" panose="020B0600000101010101" pitchFamily="34" charset="-127"/>
                <a:ea typeface="나눔스퀘어OTF_ac" panose="020B0600000101010101" pitchFamily="34" charset="-127"/>
              </a:rPr>
              <a:t>AI </a:t>
            </a:r>
            <a:r>
              <a:rPr lang="ko-KR" altLang="en-US" sz="1300" dirty="0">
                <a:solidFill>
                  <a:srgbClr val="EEB896"/>
                </a:solidFill>
                <a:latin typeface="나눔스퀘어OTF_ac" panose="020B0600000101010101" pitchFamily="34" charset="-127"/>
                <a:ea typeface="나눔스퀘어OTF_ac" panose="020B0600000101010101" pitchFamily="34" charset="-127"/>
              </a:rPr>
              <a:t>모형 개발 부문</a:t>
            </a:r>
          </a:p>
        </p:txBody>
      </p:sp>
    </p:spTree>
    <p:extLst>
      <p:ext uri="{BB962C8B-B14F-4D97-AF65-F5344CB8AC3E}">
        <p14:creationId xmlns:p14="http://schemas.microsoft.com/office/powerpoint/2010/main" val="9284412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선행 연구</a:t>
            </a:r>
          </a:p>
        </p:txBody>
      </p:sp>
      <p:grpSp>
        <p:nvGrpSpPr>
          <p:cNvPr id="29" name="그룹 28">
            <a:extLst>
              <a:ext uri="{FF2B5EF4-FFF2-40B4-BE49-F238E27FC236}">
                <a16:creationId xmlns:a16="http://schemas.microsoft.com/office/drawing/2014/main" id="{3598007B-2FBB-404D-B0F5-849D8F91D94E}"/>
              </a:ext>
            </a:extLst>
          </p:cNvPr>
          <p:cNvGrpSpPr/>
          <p:nvPr/>
        </p:nvGrpSpPr>
        <p:grpSpPr>
          <a:xfrm>
            <a:off x="1074408" y="1127643"/>
            <a:ext cx="4606320" cy="601537"/>
            <a:chOff x="1618984" y="1122328"/>
            <a:chExt cx="1282700" cy="400049"/>
          </a:xfrm>
          <a:solidFill>
            <a:srgbClr val="165982"/>
          </a:solidFill>
        </p:grpSpPr>
        <p:sp>
          <p:nvSpPr>
            <p:cNvPr id="30" name="사각형: 둥근 모서리 29">
              <a:extLst>
                <a:ext uri="{FF2B5EF4-FFF2-40B4-BE49-F238E27FC236}">
                  <a16:creationId xmlns:a16="http://schemas.microsoft.com/office/drawing/2014/main" id="{C0E67189-3A40-40AE-9CB8-D814251DB413}"/>
                </a:ext>
              </a:extLst>
            </p:cNvPr>
            <p:cNvSpPr/>
            <p:nvPr/>
          </p:nvSpPr>
          <p:spPr>
            <a:xfrm>
              <a:off x="1618984" y="1122328"/>
              <a:ext cx="1282700" cy="40004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1" name="내용 개체 틀 2">
              <a:extLst>
                <a:ext uri="{FF2B5EF4-FFF2-40B4-BE49-F238E27FC236}">
                  <a16:creationId xmlns:a16="http://schemas.microsoft.com/office/drawing/2014/main" id="{85A74632-D6D6-4002-8822-805CC310B0C4}"/>
                </a:ext>
              </a:extLst>
            </p:cNvPr>
            <p:cNvSpPr txBox="1">
              <a:spLocks/>
            </p:cNvSpPr>
            <p:nvPr/>
          </p:nvSpPr>
          <p:spPr>
            <a:xfrm>
              <a:off x="1749127" y="1143724"/>
              <a:ext cx="1044761" cy="347627"/>
            </a:xfrm>
            <a:prstGeom prst="rect">
              <a:avLst/>
            </a:prstGeom>
            <a:grpFill/>
            <a:ln>
              <a:noFill/>
            </a:ln>
          </p:spPr>
          <p:txBody>
            <a:bodyPr vert="horz" lIns="91440" tIns="45720" rIns="91440" bIns="45720" rtlCol="0">
              <a:normAutofit fontScale="92500"/>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None/>
              </a:pPr>
              <a:r>
                <a:rPr lang="en-US" altLang="ko-KR" sz="1400" dirty="0">
                  <a:solidFill>
                    <a:schemeClr val="bg1"/>
                  </a:solidFill>
                  <a:latin typeface="나눔스퀘어OTF_ac" panose="020B0600000101010101" pitchFamily="34" charset="-127"/>
                  <a:ea typeface="나눔스퀘어OTF_ac" panose="020B0600000101010101" pitchFamily="34" charset="-127"/>
                </a:rPr>
                <a:t>Improving performance of one-class classifiers applied to anomaly detection in oil wells</a:t>
              </a:r>
            </a:p>
          </p:txBody>
        </p:sp>
      </p:grpSp>
      <p:sp>
        <p:nvSpPr>
          <p:cNvPr id="32" name="내용 개체 틀 2">
            <a:extLst>
              <a:ext uri="{FF2B5EF4-FFF2-40B4-BE49-F238E27FC236}">
                <a16:creationId xmlns:a16="http://schemas.microsoft.com/office/drawing/2014/main" id="{A9649414-0B27-488A-A267-0496EFA42F5A}"/>
              </a:ext>
            </a:extLst>
          </p:cNvPr>
          <p:cNvSpPr txBox="1">
            <a:spLocks/>
          </p:cNvSpPr>
          <p:nvPr/>
        </p:nvSpPr>
        <p:spPr>
          <a:xfrm>
            <a:off x="865557" y="4882626"/>
            <a:ext cx="5138164" cy="1341839"/>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altLang="ko-KR" sz="1600" dirty="0">
                <a:latin typeface="나눔스퀘어OTF_ac" panose="020B0600000101010101" pitchFamily="34" charset="-127"/>
                <a:ea typeface="나눔스퀘어OTF_ac" panose="020B0600000101010101" pitchFamily="34" charset="-127"/>
              </a:rPr>
              <a:t>Class 2, 8 </a:t>
            </a:r>
            <a:r>
              <a:rPr lang="ko-KR" altLang="en-US" sz="1600" dirty="0">
                <a:latin typeface="나눔스퀘어OTF_ac" panose="020B0600000101010101" pitchFamily="34" charset="-127"/>
                <a:ea typeface="나눔스퀘어OTF_ac" panose="020B0600000101010101" pitchFamily="34" charset="-127"/>
              </a:rPr>
              <a:t>각각에 대한 </a:t>
            </a:r>
            <a:r>
              <a:rPr lang="ko-KR" altLang="en-US" sz="1600" dirty="0">
                <a:highlight>
                  <a:srgbClr val="CAE5F6"/>
                </a:highlight>
                <a:latin typeface="나눔스퀘어OTF_ac Bold" panose="020B0600000101010101" pitchFamily="34" charset="-127"/>
                <a:ea typeface="나눔스퀘어OTF_ac Bold" panose="020B0600000101010101" pitchFamily="34" charset="-127"/>
              </a:rPr>
              <a:t>이진 이상 탐지 모형</a:t>
            </a:r>
          </a:p>
          <a:p>
            <a:pPr>
              <a:lnSpc>
                <a:spcPct val="100000"/>
              </a:lnSpc>
              <a:buFontTx/>
              <a:buChar char="-"/>
            </a:pPr>
            <a:r>
              <a:rPr lang="en-US" altLang="ko-KR" sz="1600" dirty="0">
                <a:latin typeface="나눔스퀘어OTF_ac Bold" panose="020B0600000101010101" pitchFamily="34" charset="-127"/>
                <a:ea typeface="나눔스퀘어OTF_ac Bold" panose="020B0600000101010101" pitchFamily="34" charset="-127"/>
              </a:rPr>
              <a:t>Class 2</a:t>
            </a:r>
            <a:r>
              <a:rPr lang="ko-KR" altLang="en-US" sz="1600" dirty="0">
                <a:latin typeface="나눔스퀘어OTF_ac Bold" panose="020B0600000101010101" pitchFamily="34" charset="-127"/>
                <a:ea typeface="나눔스퀘어OTF_ac Bold" panose="020B0600000101010101" pitchFamily="34" charset="-127"/>
              </a:rPr>
              <a:t>에서 </a:t>
            </a:r>
            <a:r>
              <a:rPr lang="en-US" altLang="ko-KR" sz="1600" dirty="0">
                <a:latin typeface="나눔스퀘어OTF_ac Bold" panose="020B0600000101010101" pitchFamily="34" charset="-127"/>
                <a:ea typeface="나눔스퀘어OTF_ac Bold" panose="020B0600000101010101" pitchFamily="34" charset="-127"/>
              </a:rPr>
              <a:t>F1-Score</a:t>
            </a:r>
            <a:r>
              <a:rPr lang="en-US" altLang="ko-KR" sz="1600" dirty="0">
                <a:latin typeface="나눔스퀘어OTF_ac" panose="020B0600000101010101" pitchFamily="34" charset="-127"/>
                <a:ea typeface="나눔스퀘어OTF_ac" panose="020B0600000101010101" pitchFamily="34" charset="-127"/>
              </a:rPr>
              <a:t>: LSTM(0.9360), SVM(0.8880)</a:t>
            </a:r>
          </a:p>
          <a:p>
            <a:pPr>
              <a:lnSpc>
                <a:spcPct val="100000"/>
              </a:lnSpc>
              <a:buFontTx/>
              <a:buChar char="-"/>
            </a:pPr>
            <a:r>
              <a:rPr lang="en-US" altLang="ko-KR" sz="1600" dirty="0">
                <a:latin typeface="나눔스퀘어OTF_ac Bold" panose="020B0600000101010101" pitchFamily="34" charset="-127"/>
                <a:ea typeface="나눔스퀘어OTF_ac Bold" panose="020B0600000101010101" pitchFamily="34" charset="-127"/>
              </a:rPr>
              <a:t>Class 8</a:t>
            </a:r>
            <a:r>
              <a:rPr lang="ko-KR" altLang="en-US" sz="1600" dirty="0">
                <a:latin typeface="나눔스퀘어OTF_ac Bold" panose="020B0600000101010101" pitchFamily="34" charset="-127"/>
                <a:ea typeface="나눔스퀘어OTF_ac Bold" panose="020B0600000101010101" pitchFamily="34" charset="-127"/>
              </a:rPr>
              <a:t>에서 </a:t>
            </a:r>
            <a:r>
              <a:rPr lang="en-US" altLang="ko-KR" sz="1600" dirty="0">
                <a:latin typeface="나눔스퀘어OTF_ac Bold" panose="020B0600000101010101" pitchFamily="34" charset="-127"/>
                <a:ea typeface="나눔스퀘어OTF_ac Bold" panose="020B0600000101010101" pitchFamily="34" charset="-127"/>
              </a:rPr>
              <a:t>F1-Score</a:t>
            </a:r>
            <a:r>
              <a:rPr lang="en-US" altLang="ko-KR" sz="1600" dirty="0">
                <a:latin typeface="나눔스퀘어OTF_ac" panose="020B0600000101010101" pitchFamily="34" charset="-127"/>
                <a:ea typeface="나눔스퀘어OTF_ac" panose="020B0600000101010101" pitchFamily="34" charset="-127"/>
              </a:rPr>
              <a:t>: LSTM(0.9531), SVM(0.8715)</a:t>
            </a:r>
          </a:p>
        </p:txBody>
      </p:sp>
      <p:pic>
        <p:nvPicPr>
          <p:cNvPr id="3" name="Google Shape;263;p17">
            <a:extLst>
              <a:ext uri="{FF2B5EF4-FFF2-40B4-BE49-F238E27FC236}">
                <a16:creationId xmlns:a16="http://schemas.microsoft.com/office/drawing/2014/main" id="{D6FE4B01-AFBE-B694-6156-2A7CE6C315DB}"/>
              </a:ext>
            </a:extLst>
          </p:cNvPr>
          <p:cNvPicPr preferRelativeResize="0"/>
          <p:nvPr/>
        </p:nvPicPr>
        <p:blipFill rotWithShape="1">
          <a:blip r:embed="rId2">
            <a:alphaModFix/>
          </a:blip>
          <a:srcRect/>
          <a:stretch/>
        </p:blipFill>
        <p:spPr>
          <a:xfrm>
            <a:off x="850602" y="1995573"/>
            <a:ext cx="4972727" cy="2539271"/>
          </a:xfrm>
          <a:prstGeom prst="rect">
            <a:avLst/>
          </a:prstGeom>
          <a:noFill/>
          <a:ln>
            <a:noFill/>
          </a:ln>
        </p:spPr>
      </p:pic>
      <p:grpSp>
        <p:nvGrpSpPr>
          <p:cNvPr id="5" name="그룹 4">
            <a:extLst>
              <a:ext uri="{FF2B5EF4-FFF2-40B4-BE49-F238E27FC236}">
                <a16:creationId xmlns:a16="http://schemas.microsoft.com/office/drawing/2014/main" id="{FA703225-8993-68C3-F441-4052AA93BBEC}"/>
              </a:ext>
            </a:extLst>
          </p:cNvPr>
          <p:cNvGrpSpPr/>
          <p:nvPr/>
        </p:nvGrpSpPr>
        <p:grpSpPr>
          <a:xfrm>
            <a:off x="6445901" y="1127643"/>
            <a:ext cx="4606320" cy="601537"/>
            <a:chOff x="1618984" y="1122328"/>
            <a:chExt cx="1282700" cy="400049"/>
          </a:xfrm>
          <a:solidFill>
            <a:srgbClr val="165982"/>
          </a:solidFill>
        </p:grpSpPr>
        <p:sp>
          <p:nvSpPr>
            <p:cNvPr id="6" name="사각형: 둥근 모서리 5">
              <a:extLst>
                <a:ext uri="{FF2B5EF4-FFF2-40B4-BE49-F238E27FC236}">
                  <a16:creationId xmlns:a16="http://schemas.microsoft.com/office/drawing/2014/main" id="{1C448AE0-F458-C289-1BCF-58B38ED36A4D}"/>
                </a:ext>
              </a:extLst>
            </p:cNvPr>
            <p:cNvSpPr/>
            <p:nvPr/>
          </p:nvSpPr>
          <p:spPr>
            <a:xfrm>
              <a:off x="1618984" y="1122328"/>
              <a:ext cx="1282700" cy="40004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8" name="내용 개체 틀 2">
              <a:extLst>
                <a:ext uri="{FF2B5EF4-FFF2-40B4-BE49-F238E27FC236}">
                  <a16:creationId xmlns:a16="http://schemas.microsoft.com/office/drawing/2014/main" id="{42B565DF-929C-72E3-D6F5-526EBC158A19}"/>
                </a:ext>
              </a:extLst>
            </p:cNvPr>
            <p:cNvSpPr txBox="1">
              <a:spLocks/>
            </p:cNvSpPr>
            <p:nvPr/>
          </p:nvSpPr>
          <p:spPr>
            <a:xfrm>
              <a:off x="1749127" y="1143724"/>
              <a:ext cx="1044761" cy="347627"/>
            </a:xfrm>
            <a:prstGeom prst="rect">
              <a:avLst/>
            </a:prstGeom>
            <a:grpFill/>
            <a:ln>
              <a:noFill/>
            </a:ln>
          </p:spPr>
          <p:txBody>
            <a:bodyPr vert="horz" lIns="91440" tIns="45720" rIns="91440" bIns="45720" rtlCol="0">
              <a:normAutofit lnSpcReduction="10000"/>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None/>
              </a:pPr>
              <a:r>
                <a:rPr lang="en-US" altLang="ko-KR" sz="1400" dirty="0">
                  <a:solidFill>
                    <a:schemeClr val="bg1"/>
                  </a:solidFill>
                  <a:latin typeface="나눔스퀘어OTF_ac" panose="020B0600000101010101" pitchFamily="34" charset="-127"/>
                  <a:ea typeface="나눔스퀘어OTF_ac" panose="020B0600000101010101" pitchFamily="34" charset="-127"/>
                </a:rPr>
                <a:t>Anomaly Detection Using Explainable Random Forest</a:t>
              </a:r>
            </a:p>
          </p:txBody>
        </p:sp>
      </p:grpSp>
      <p:sp>
        <p:nvSpPr>
          <p:cNvPr id="9" name="내용 개체 틀 2">
            <a:extLst>
              <a:ext uri="{FF2B5EF4-FFF2-40B4-BE49-F238E27FC236}">
                <a16:creationId xmlns:a16="http://schemas.microsoft.com/office/drawing/2014/main" id="{7A27BF7A-0730-AD14-D4E2-3C8FC1A2B4ED}"/>
              </a:ext>
            </a:extLst>
          </p:cNvPr>
          <p:cNvSpPr txBox="1">
            <a:spLocks/>
          </p:cNvSpPr>
          <p:nvPr/>
        </p:nvSpPr>
        <p:spPr>
          <a:xfrm>
            <a:off x="6731206" y="4930967"/>
            <a:ext cx="5138164" cy="1341839"/>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altLang="ko-KR" sz="1600" dirty="0">
                <a:latin typeface="나눔스퀘어OTF_ac" panose="020B0600000101010101" pitchFamily="34" charset="-127"/>
                <a:ea typeface="나눔스퀘어OTF_ac" panose="020B0600000101010101" pitchFamily="34" charset="-127"/>
              </a:rPr>
              <a:t>Normal/Abnormal</a:t>
            </a:r>
            <a:r>
              <a:rPr lang="ko-KR" altLang="en-US" sz="1600" dirty="0">
                <a:latin typeface="나눔스퀘어OTF_ac" panose="020B0600000101010101" pitchFamily="34" charset="-127"/>
                <a:ea typeface="나눔스퀘어OTF_ac" panose="020B0600000101010101" pitchFamily="34" charset="-127"/>
              </a:rPr>
              <a:t>에 대한 </a:t>
            </a:r>
            <a:r>
              <a:rPr lang="ko-KR" altLang="en-US" sz="1600" dirty="0">
                <a:highlight>
                  <a:srgbClr val="CAE5F6"/>
                </a:highlight>
                <a:latin typeface="나눔스퀘어OTF_ac Bold" panose="020B0600000101010101" pitchFamily="34" charset="-127"/>
                <a:ea typeface="나눔스퀘어OTF_ac Bold" panose="020B0600000101010101" pitchFamily="34" charset="-127"/>
              </a:rPr>
              <a:t>이진 이상 탐지 모형</a:t>
            </a:r>
          </a:p>
          <a:p>
            <a:pPr>
              <a:lnSpc>
                <a:spcPct val="100000"/>
              </a:lnSpc>
              <a:buFontTx/>
              <a:buChar char="-"/>
            </a:pPr>
            <a:r>
              <a:rPr lang="en-US" altLang="ko-KR" sz="1600" dirty="0">
                <a:latin typeface="나눔스퀘어OTF_ac Bold" panose="020B0600000101010101" pitchFamily="34" charset="-127"/>
                <a:ea typeface="나눔스퀘어OTF_ac Bold" panose="020B0600000101010101" pitchFamily="34" charset="-127"/>
              </a:rPr>
              <a:t>F1-Score</a:t>
            </a:r>
            <a:r>
              <a:rPr lang="en-US" altLang="ko-KR" sz="1600" dirty="0">
                <a:latin typeface="나눔스퀘어OTF_ac" panose="020B0600000101010101" pitchFamily="34" charset="-127"/>
                <a:ea typeface="나눔스퀘어OTF_ac" panose="020B0600000101010101" pitchFamily="34" charset="-127"/>
              </a:rPr>
              <a:t>: </a:t>
            </a:r>
            <a:r>
              <a:rPr lang="en-US" altLang="ko-KR" sz="1600" dirty="0" err="1">
                <a:latin typeface="나눔스퀘어OTF_ac" panose="020B0600000101010101" pitchFamily="34" charset="-127"/>
                <a:ea typeface="나눔스퀘어OTF_ac" panose="020B0600000101010101" pitchFamily="34" charset="-127"/>
              </a:rPr>
              <a:t>LogisticRegression</a:t>
            </a:r>
            <a:r>
              <a:rPr lang="en-US" altLang="ko-KR" sz="1600" dirty="0">
                <a:latin typeface="나눔스퀘어OTF_ac" panose="020B0600000101010101" pitchFamily="34" charset="-127"/>
                <a:ea typeface="나눔스퀘어OTF_ac" panose="020B0600000101010101" pitchFamily="34" charset="-127"/>
              </a:rPr>
              <a:t> (0.9886), </a:t>
            </a:r>
            <a:r>
              <a:rPr lang="en-US" altLang="ko-KR" sz="1600" dirty="0" err="1">
                <a:latin typeface="나눔스퀘어OTF_ac" panose="020B0600000101010101" pitchFamily="34" charset="-127"/>
                <a:ea typeface="나눔스퀘어OTF_ac" panose="020B0600000101010101" pitchFamily="34" charset="-127"/>
              </a:rPr>
              <a:t>RandomForest</a:t>
            </a:r>
            <a:r>
              <a:rPr lang="en-US" altLang="ko-KR" sz="1600" dirty="0">
                <a:latin typeface="나눔스퀘어OTF_ac" panose="020B0600000101010101" pitchFamily="34" charset="-127"/>
                <a:ea typeface="나눔스퀘어OTF_ac" panose="020B0600000101010101" pitchFamily="34" charset="-127"/>
              </a:rPr>
              <a:t> (0.9991), </a:t>
            </a:r>
            <a:r>
              <a:rPr lang="en-US" altLang="ko-KR" sz="1600" dirty="0" err="1">
                <a:latin typeface="나눔스퀘어OTF_ac" panose="020B0600000101010101" pitchFamily="34" charset="-127"/>
                <a:ea typeface="나눔스퀘어OTF_ac" panose="020B0600000101010101" pitchFamily="34" charset="-127"/>
              </a:rPr>
              <a:t>DecisionTree</a:t>
            </a:r>
            <a:r>
              <a:rPr lang="en-US" altLang="ko-KR" sz="1600" dirty="0">
                <a:latin typeface="나눔스퀘어OTF_ac" panose="020B0600000101010101" pitchFamily="34" charset="-127"/>
                <a:ea typeface="나눔스퀘어OTF_ac" panose="020B0600000101010101" pitchFamily="34" charset="-127"/>
              </a:rPr>
              <a:t> (0.9964), KNN (0.9955)</a:t>
            </a:r>
          </a:p>
        </p:txBody>
      </p:sp>
      <p:pic>
        <p:nvPicPr>
          <p:cNvPr id="11" name="그림 10">
            <a:extLst>
              <a:ext uri="{FF2B5EF4-FFF2-40B4-BE49-F238E27FC236}">
                <a16:creationId xmlns:a16="http://schemas.microsoft.com/office/drawing/2014/main" id="{8579930A-0F59-740D-E520-5F43A1C774E5}"/>
              </a:ext>
            </a:extLst>
          </p:cNvPr>
          <p:cNvPicPr>
            <a:picLocks noChangeAspect="1"/>
          </p:cNvPicPr>
          <p:nvPr/>
        </p:nvPicPr>
        <p:blipFill>
          <a:blip r:embed="rId3"/>
          <a:stretch>
            <a:fillRect/>
          </a:stretch>
        </p:blipFill>
        <p:spPr>
          <a:xfrm>
            <a:off x="7315198" y="1867423"/>
            <a:ext cx="2947975" cy="2884073"/>
          </a:xfrm>
          <a:prstGeom prst="rect">
            <a:avLst/>
          </a:prstGeom>
        </p:spPr>
      </p:pic>
      <p:sp>
        <p:nvSpPr>
          <p:cNvPr id="12" name="내용 개체 틀 2">
            <a:extLst>
              <a:ext uri="{FF2B5EF4-FFF2-40B4-BE49-F238E27FC236}">
                <a16:creationId xmlns:a16="http://schemas.microsoft.com/office/drawing/2014/main" id="{52B63A21-77E3-968F-E277-0D01DEAE288D}"/>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Overview</a:t>
            </a:r>
          </a:p>
        </p:txBody>
      </p:sp>
    </p:spTree>
    <p:extLst>
      <p:ext uri="{BB962C8B-B14F-4D97-AF65-F5344CB8AC3E}">
        <p14:creationId xmlns:p14="http://schemas.microsoft.com/office/powerpoint/2010/main" val="3793647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19F0E5AB-9BF1-4AF5-BC12-61662BE00765}"/>
              </a:ext>
            </a:extLst>
          </p:cNvPr>
          <p:cNvSpPr/>
          <p:nvPr/>
        </p:nvSpPr>
        <p:spPr>
          <a:xfrm>
            <a:off x="0" y="0"/>
            <a:ext cx="12192000" cy="6858000"/>
          </a:xfrm>
          <a:prstGeom prst="rect">
            <a:avLst/>
          </a:prstGeom>
          <a:solidFill>
            <a:srgbClr val="EEB8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a:extLst>
              <a:ext uri="{FF2B5EF4-FFF2-40B4-BE49-F238E27FC236}">
                <a16:creationId xmlns:a16="http://schemas.microsoft.com/office/drawing/2014/main" id="{275080E5-4575-4CFE-8326-81A6CB2CBCAE}"/>
              </a:ext>
            </a:extLst>
          </p:cNvPr>
          <p:cNvSpPr/>
          <p:nvPr/>
        </p:nvSpPr>
        <p:spPr>
          <a:xfrm>
            <a:off x="1863342" y="2852162"/>
            <a:ext cx="8268205" cy="950977"/>
          </a:xfrm>
          <a:prstGeom prst="rect">
            <a:avLst/>
          </a:prstGeom>
          <a:solidFill>
            <a:srgbClr val="165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Bold" panose="020B0600000101010101" pitchFamily="34" charset="-127"/>
              <a:ea typeface="나눔스퀘어OTF_ac Bold" panose="020B0600000101010101" pitchFamily="34" charset="-127"/>
            </a:endParaRPr>
          </a:p>
        </p:txBody>
      </p:sp>
      <p:sp>
        <p:nvSpPr>
          <p:cNvPr id="2" name="제목 1">
            <a:extLst>
              <a:ext uri="{FF2B5EF4-FFF2-40B4-BE49-F238E27FC236}">
                <a16:creationId xmlns:a16="http://schemas.microsoft.com/office/drawing/2014/main" id="{CB229CBD-F4AB-4289-B0D6-8690FA115D33}"/>
              </a:ext>
            </a:extLst>
          </p:cNvPr>
          <p:cNvSpPr>
            <a:spLocks noGrp="1"/>
          </p:cNvSpPr>
          <p:nvPr>
            <p:ph type="ctrTitle"/>
          </p:nvPr>
        </p:nvSpPr>
        <p:spPr>
          <a:xfrm>
            <a:off x="1258006" y="1505911"/>
            <a:ext cx="9478879" cy="2121567"/>
          </a:xfrm>
        </p:spPr>
        <p:txBody>
          <a:bodyPr>
            <a:noAutofit/>
          </a:bodyPr>
          <a:lstStyle/>
          <a:p>
            <a:br>
              <a:rPr lang="ko-KR" altLang="en-US" sz="3600" dirty="0">
                <a:solidFill>
                  <a:srgbClr val="EFF1F5"/>
                </a:solidFill>
                <a:latin typeface="나눔스퀘어OTF_ac Bold" panose="020B0600000101010101" pitchFamily="34" charset="-127"/>
                <a:ea typeface="나눔스퀘어OTF_ac Bold" panose="020B0600000101010101" pitchFamily="34" charset="-127"/>
              </a:rPr>
            </a:br>
            <a:r>
              <a:rPr lang="ko-KR" altLang="en-US" sz="3600" dirty="0">
                <a:solidFill>
                  <a:srgbClr val="EFF1F5"/>
                </a:solidFill>
                <a:latin typeface="나눔스퀘어OTF_ac Bold" panose="020B0600000101010101" pitchFamily="34" charset="-127"/>
                <a:ea typeface="나눔스퀘어OTF_ac Bold" panose="020B0600000101010101" pitchFamily="34" charset="-127"/>
              </a:rPr>
              <a:t> </a:t>
            </a:r>
            <a:r>
              <a:rPr lang="en-US" altLang="ko-KR" sz="3600" dirty="0">
                <a:solidFill>
                  <a:srgbClr val="EFF1F5"/>
                </a:solidFill>
                <a:latin typeface="나눔스퀘어OTF_ac Bold" panose="020B0600000101010101" pitchFamily="34" charset="-127"/>
                <a:ea typeface="나눔스퀘어OTF_ac Bold" panose="020B0600000101010101" pitchFamily="34" charset="-127"/>
              </a:rPr>
              <a:t>II. Research Design</a:t>
            </a:r>
            <a:endParaRPr lang="ko-KR" altLang="en-US" sz="3600" dirty="0">
              <a:solidFill>
                <a:srgbClr val="EFF1F5"/>
              </a:solidFill>
              <a:latin typeface="나눔스퀘어OTF_ac Bold" panose="020B0600000101010101" pitchFamily="34" charset="-127"/>
              <a:ea typeface="나눔스퀘어OTF_ac Bold" panose="020B0600000101010101" pitchFamily="34" charset="-127"/>
            </a:endParaRPr>
          </a:p>
        </p:txBody>
      </p:sp>
      <p:sp>
        <p:nvSpPr>
          <p:cNvPr id="6" name="직사각형 5">
            <a:extLst>
              <a:ext uri="{FF2B5EF4-FFF2-40B4-BE49-F238E27FC236}">
                <a16:creationId xmlns:a16="http://schemas.microsoft.com/office/drawing/2014/main" id="{86EE3BBD-ED95-47DF-A202-3B5D109E3854}"/>
              </a:ext>
            </a:extLst>
          </p:cNvPr>
          <p:cNvSpPr/>
          <p:nvPr/>
        </p:nvSpPr>
        <p:spPr>
          <a:xfrm>
            <a:off x="378593" y="356135"/>
            <a:ext cx="11434813" cy="615054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666587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우리의 상황</a:t>
            </a:r>
          </a:p>
        </p:txBody>
      </p:sp>
      <p:sp>
        <p:nvSpPr>
          <p:cNvPr id="32" name="내용 개체 틀 2">
            <a:extLst>
              <a:ext uri="{FF2B5EF4-FFF2-40B4-BE49-F238E27FC236}">
                <a16:creationId xmlns:a16="http://schemas.microsoft.com/office/drawing/2014/main" id="{A9649414-0B27-488A-A267-0496EFA42F5A}"/>
              </a:ext>
            </a:extLst>
          </p:cNvPr>
          <p:cNvSpPr txBox="1">
            <a:spLocks/>
          </p:cNvSpPr>
          <p:nvPr/>
        </p:nvSpPr>
        <p:spPr>
          <a:xfrm>
            <a:off x="1508469" y="1899966"/>
            <a:ext cx="9244626" cy="3810369"/>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altLang="ko-KR" sz="1800" dirty="0">
                <a:latin typeface="나눔스퀘어OTF_ac Bold" panose="020B0600000101010101" pitchFamily="34" charset="-127"/>
                <a:ea typeface="나눔스퀘어OTF_ac Bold" panose="020B0600000101010101" pitchFamily="34" charset="-127"/>
              </a:rPr>
              <a:t>1. </a:t>
            </a:r>
            <a:r>
              <a:rPr lang="ko-KR" altLang="en-US" sz="1800" dirty="0">
                <a:highlight>
                  <a:srgbClr val="CAE5F6"/>
                </a:highlight>
                <a:latin typeface="나눔스퀘어OTF_ac Bold" panose="020B0600000101010101" pitchFamily="34" charset="-127"/>
                <a:ea typeface="나눔스퀘어OTF_ac Bold" panose="020B0600000101010101" pitchFamily="34" charset="-127"/>
              </a:rPr>
              <a:t>선행 논문</a:t>
            </a:r>
            <a:r>
              <a:rPr lang="ko-KR" altLang="en-US" sz="1800" dirty="0">
                <a:latin typeface="나눔스퀘어OTF_ac Bold" panose="020B0600000101010101" pitchFamily="34" charset="-127"/>
                <a:ea typeface="나눔스퀘어OTF_ac Bold" panose="020B0600000101010101" pitchFamily="34" charset="-127"/>
              </a:rPr>
              <a:t> 다수 존재</a:t>
            </a:r>
            <a:endParaRPr lang="en-US" altLang="ko-KR" sz="1800" dirty="0">
              <a:latin typeface="나눔스퀘어OTF_ac Bold" panose="020B0600000101010101" pitchFamily="34" charset="-127"/>
              <a:ea typeface="나눔스퀘어OTF_ac Bold" panose="020B0600000101010101" pitchFamily="34" charset="-127"/>
            </a:endParaRPr>
          </a:p>
          <a:p>
            <a:pPr>
              <a:lnSpc>
                <a:spcPct val="100000"/>
              </a:lnSpc>
              <a:buFontTx/>
              <a:buChar char="-"/>
            </a:pPr>
            <a:r>
              <a:rPr lang="en-US" altLang="ko-KR" sz="1600" dirty="0">
                <a:latin typeface="나눔스퀘어OTF_ac" panose="020B0600000101010101" pitchFamily="34" charset="-127"/>
                <a:ea typeface="나눔스퀘어OTF_ac" panose="020B0600000101010101" pitchFamily="34" charset="-127"/>
              </a:rPr>
              <a:t>1</a:t>
            </a:r>
            <a:r>
              <a:rPr lang="ko-KR" altLang="en-US" sz="1600" dirty="0">
                <a:latin typeface="나눔스퀘어OTF_ac" panose="020B0600000101010101" pitchFamily="34" charset="-127"/>
                <a:ea typeface="나눔스퀘어OTF_ac" panose="020B0600000101010101" pitchFamily="34" charset="-127"/>
              </a:rPr>
              <a:t>개 클래스에 대해 이상 탐지를 하는 경우</a:t>
            </a:r>
            <a:r>
              <a:rPr lang="en-US" altLang="ko-KR" sz="1600" dirty="0">
                <a:latin typeface="나눔스퀘어OTF_ac" panose="020B0600000101010101" pitchFamily="34" charset="-127"/>
                <a:ea typeface="나눔스퀘어OTF_ac" panose="020B0600000101010101" pitchFamily="34" charset="-127"/>
              </a:rPr>
              <a:t>,</a:t>
            </a:r>
            <a:r>
              <a:rPr lang="ko-KR" altLang="en-US" sz="1600" dirty="0">
                <a:latin typeface="나눔스퀘어OTF_ac" panose="020B0600000101010101" pitchFamily="34" charset="-127"/>
                <a:ea typeface="나눔스퀘어OTF_ac" panose="020B0600000101010101" pitchFamily="34" charset="-127"/>
              </a:rPr>
              <a:t> 선행 연구가 충분히 많으므로 경쟁력 부족</a:t>
            </a:r>
            <a:r>
              <a:rPr lang="en-US" altLang="ko-KR" sz="1600" dirty="0">
                <a:latin typeface="나눔스퀘어OTF_ac" panose="020B0600000101010101" pitchFamily="34" charset="-127"/>
                <a:ea typeface="나눔스퀘어OTF_ac" panose="020B0600000101010101" pitchFamily="34" charset="-127"/>
              </a:rPr>
              <a:t>.</a:t>
            </a:r>
          </a:p>
          <a:p>
            <a:pPr>
              <a:lnSpc>
                <a:spcPct val="100000"/>
              </a:lnSpc>
              <a:buFontTx/>
              <a:buChar char="-"/>
            </a:pPr>
            <a:endParaRPr lang="en-US" altLang="ko-KR" sz="1600" dirty="0">
              <a:latin typeface="나눔스퀘어OTF_ac" panose="020B0600000101010101" pitchFamily="34" charset="-127"/>
              <a:ea typeface="나눔스퀘어OTF_ac" panose="020B0600000101010101" pitchFamily="34" charset="-127"/>
            </a:endParaRPr>
          </a:p>
          <a:p>
            <a:pPr marL="0" indent="0">
              <a:lnSpc>
                <a:spcPct val="100000"/>
              </a:lnSpc>
              <a:buNone/>
            </a:pPr>
            <a:r>
              <a:rPr lang="en-US" altLang="ko-KR" sz="1800" dirty="0">
                <a:latin typeface="나눔스퀘어OTF_ac Bold" panose="020B0600000101010101" pitchFamily="34" charset="-127"/>
                <a:ea typeface="나눔스퀘어OTF_ac Bold" panose="020B0600000101010101" pitchFamily="34" charset="-127"/>
              </a:rPr>
              <a:t>2. </a:t>
            </a:r>
            <a:r>
              <a:rPr lang="ko-KR" altLang="en-US" sz="1800" dirty="0" err="1">
                <a:highlight>
                  <a:srgbClr val="CAE5F6"/>
                </a:highlight>
                <a:latin typeface="나눔스퀘어OTF_ac Bold" panose="020B0600000101010101" pitchFamily="34" charset="-127"/>
                <a:ea typeface="나눔스퀘어OTF_ac Bold" panose="020B0600000101010101" pitchFamily="34" charset="-127"/>
              </a:rPr>
              <a:t>연산량</a:t>
            </a:r>
            <a:r>
              <a:rPr lang="en-US" altLang="ko-KR" sz="1800" dirty="0">
                <a:latin typeface="나눔스퀘어OTF_ac Bold" panose="020B0600000101010101" pitchFamily="34" charset="-127"/>
                <a:ea typeface="나눔스퀘어OTF_ac Bold" panose="020B0600000101010101" pitchFamily="34" charset="-127"/>
              </a:rPr>
              <a:t>, </a:t>
            </a:r>
            <a:r>
              <a:rPr lang="ko-KR" altLang="en-US" sz="1800" dirty="0">
                <a:highlight>
                  <a:srgbClr val="CAE5F6"/>
                </a:highlight>
                <a:latin typeface="나눔스퀘어OTF_ac Bold" panose="020B0600000101010101" pitchFamily="34" charset="-127"/>
                <a:ea typeface="나눔스퀘어OTF_ac Bold" panose="020B0600000101010101" pitchFamily="34" charset="-127"/>
              </a:rPr>
              <a:t>복잡도</a:t>
            </a:r>
            <a:r>
              <a:rPr lang="ko-KR" altLang="en-US" sz="1800" dirty="0">
                <a:latin typeface="나눔스퀘어OTF_ac Bold" panose="020B0600000101010101" pitchFamily="34" charset="-127"/>
                <a:ea typeface="나눔스퀘어OTF_ac Bold" panose="020B0600000101010101" pitchFamily="34" charset="-127"/>
              </a:rPr>
              <a:t> 고려</a:t>
            </a:r>
            <a:endParaRPr lang="en-US" altLang="ko-KR" sz="1800" dirty="0">
              <a:latin typeface="나눔스퀘어OTF_ac Bold" panose="020B0600000101010101" pitchFamily="34" charset="-127"/>
              <a:ea typeface="나눔스퀘어OTF_ac Bold" panose="020B0600000101010101" pitchFamily="34" charset="-127"/>
            </a:endParaRPr>
          </a:p>
          <a:p>
            <a:pPr>
              <a:lnSpc>
                <a:spcPct val="100000"/>
              </a:lnSpc>
              <a:buFontTx/>
              <a:buChar char="-"/>
            </a:pPr>
            <a:r>
              <a:rPr lang="ko-KR" altLang="en-US" sz="1600" dirty="0" err="1">
                <a:latin typeface="나눔스퀘어OTF_ac" panose="020B0600000101010101" pitchFamily="34" charset="-127"/>
                <a:ea typeface="나눔스퀘어OTF_ac" panose="020B0600000101010101" pitchFamily="34" charset="-127"/>
              </a:rPr>
              <a:t>해커톤</a:t>
            </a:r>
            <a:r>
              <a:rPr lang="ko-KR" altLang="en-US" sz="1600" dirty="0">
                <a:latin typeface="나눔스퀘어OTF_ac" panose="020B0600000101010101" pitchFamily="34" charset="-127"/>
                <a:ea typeface="나눔스퀘어OTF_ac" panose="020B0600000101010101" pitchFamily="34" charset="-127"/>
              </a:rPr>
              <a:t> 당일 기관에서 제공하는 제한된 분석플랫폼 상에서 모든 팀이 구현을 진행해야 함</a:t>
            </a:r>
            <a:r>
              <a:rPr lang="en-US" altLang="ko-KR" sz="1600" dirty="0">
                <a:latin typeface="나눔스퀘어OTF_ac" panose="020B0600000101010101" pitchFamily="34" charset="-127"/>
                <a:ea typeface="나눔스퀘어OTF_ac" panose="020B0600000101010101" pitchFamily="34" charset="-127"/>
              </a:rPr>
              <a:t>.</a:t>
            </a:r>
          </a:p>
          <a:p>
            <a:pPr>
              <a:lnSpc>
                <a:spcPct val="100000"/>
              </a:lnSpc>
              <a:buFontTx/>
              <a:buChar char="-"/>
            </a:pPr>
            <a:r>
              <a:rPr lang="ko-KR" altLang="en-US" sz="1600" dirty="0" err="1">
                <a:latin typeface="나눔스퀘어OTF_ac" panose="020B0600000101010101" pitchFamily="34" charset="-127"/>
                <a:ea typeface="나눔스퀘어OTF_ac" panose="020B0600000101010101" pitchFamily="34" charset="-127"/>
              </a:rPr>
              <a:t>연산량과</a:t>
            </a:r>
            <a:r>
              <a:rPr lang="ko-KR" altLang="en-US" sz="1600" dirty="0">
                <a:latin typeface="나눔스퀘어OTF_ac" panose="020B0600000101010101" pitchFamily="34" charset="-127"/>
                <a:ea typeface="나눔스퀘어OTF_ac" panose="020B0600000101010101" pitchFamily="34" charset="-127"/>
              </a:rPr>
              <a:t> 복잡도를 최소화해야 함</a:t>
            </a:r>
            <a:r>
              <a:rPr lang="en-US" altLang="ko-KR" sz="1600" dirty="0">
                <a:latin typeface="나눔스퀘어OTF_ac" panose="020B0600000101010101" pitchFamily="34" charset="-127"/>
                <a:ea typeface="나눔스퀘어OTF_ac" panose="020B0600000101010101" pitchFamily="34" charset="-127"/>
              </a:rPr>
              <a:t>.</a:t>
            </a:r>
          </a:p>
          <a:p>
            <a:pPr>
              <a:lnSpc>
                <a:spcPct val="100000"/>
              </a:lnSpc>
              <a:buFontTx/>
              <a:buChar char="-"/>
            </a:pPr>
            <a:endParaRPr lang="en-US" altLang="ko-KR" sz="1600" dirty="0">
              <a:latin typeface="나눔스퀘어OTF_ac" panose="020B0600000101010101" pitchFamily="34" charset="-127"/>
              <a:ea typeface="나눔스퀘어OTF_ac" panose="020B0600000101010101" pitchFamily="34" charset="-127"/>
            </a:endParaRPr>
          </a:p>
          <a:p>
            <a:pPr marL="0" indent="0">
              <a:lnSpc>
                <a:spcPct val="100000"/>
              </a:lnSpc>
              <a:buNone/>
            </a:pPr>
            <a:r>
              <a:rPr lang="en-US" altLang="ko-KR" sz="1800" dirty="0">
                <a:latin typeface="나눔스퀘어OTF_ac Bold" panose="020B0600000101010101" pitchFamily="34" charset="-127"/>
                <a:ea typeface="나눔스퀘어OTF_ac Bold" panose="020B0600000101010101" pitchFamily="34" charset="-127"/>
              </a:rPr>
              <a:t>3. </a:t>
            </a:r>
            <a:r>
              <a:rPr lang="en-US" altLang="ko-KR" sz="1800" dirty="0">
                <a:highlight>
                  <a:srgbClr val="CAE5F6"/>
                </a:highlight>
                <a:latin typeface="나눔스퀘어OTF_ac Bold" panose="020B0600000101010101" pitchFamily="34" charset="-127"/>
                <a:ea typeface="나눔스퀘어OTF_ac Bold" panose="020B0600000101010101" pitchFamily="34" charset="-127"/>
              </a:rPr>
              <a:t>GPU </a:t>
            </a:r>
            <a:r>
              <a:rPr lang="ko-KR" altLang="en-US" sz="1800" dirty="0">
                <a:highlight>
                  <a:srgbClr val="CAE5F6"/>
                </a:highlight>
                <a:latin typeface="나눔스퀘어OTF_ac Bold" panose="020B0600000101010101" pitchFamily="34" charset="-127"/>
                <a:ea typeface="나눔스퀘어OTF_ac Bold" panose="020B0600000101010101" pitchFamily="34" charset="-127"/>
              </a:rPr>
              <a:t>사용 불가</a:t>
            </a:r>
            <a:endParaRPr lang="en-US" altLang="ko-KR" sz="1800" dirty="0">
              <a:highlight>
                <a:srgbClr val="CAE5F6"/>
              </a:highlight>
              <a:latin typeface="나눔스퀘어OTF_ac Bold" panose="020B0600000101010101" pitchFamily="34" charset="-127"/>
              <a:ea typeface="나눔스퀘어OTF_ac Bold" panose="020B0600000101010101" pitchFamily="34" charset="-127"/>
            </a:endParaRPr>
          </a:p>
          <a:p>
            <a:pPr>
              <a:lnSpc>
                <a:spcPct val="100000"/>
              </a:lnSpc>
              <a:buFontTx/>
              <a:buChar char="-"/>
            </a:pPr>
            <a:r>
              <a:rPr lang="ko-KR" altLang="en-US" sz="1600" dirty="0">
                <a:latin typeface="나눔스퀘어OTF_ac" panose="020B0600000101010101" pitchFamily="34" charset="-127"/>
                <a:ea typeface="나눔스퀘어OTF_ac" panose="020B0600000101010101" pitchFamily="34" charset="-127"/>
              </a:rPr>
              <a:t>다중 이상 탐지에 적합한 모형들은 대부분 </a:t>
            </a:r>
            <a:r>
              <a:rPr lang="en-US" altLang="ko-KR" sz="1600" dirty="0">
                <a:latin typeface="나눔스퀘어OTF_ac" panose="020B0600000101010101" pitchFamily="34" charset="-127"/>
                <a:ea typeface="나눔스퀘어OTF_ac" panose="020B0600000101010101" pitchFamily="34" charset="-127"/>
              </a:rPr>
              <a:t>GPU</a:t>
            </a:r>
            <a:r>
              <a:rPr lang="ko-KR" altLang="en-US" sz="1600" dirty="0">
                <a:latin typeface="나눔스퀘어OTF_ac" panose="020B0600000101010101" pitchFamily="34" charset="-127"/>
                <a:ea typeface="나눔스퀘어OTF_ac" panose="020B0600000101010101" pitchFamily="34" charset="-127"/>
              </a:rPr>
              <a:t>가 필수적으로 필요함</a:t>
            </a:r>
            <a:r>
              <a:rPr lang="en-US" altLang="ko-KR" sz="1600" dirty="0">
                <a:latin typeface="나눔스퀘어OTF_ac" panose="020B0600000101010101" pitchFamily="34" charset="-127"/>
                <a:ea typeface="나눔스퀘어OTF_ac" panose="020B0600000101010101" pitchFamily="34" charset="-127"/>
              </a:rPr>
              <a:t>.</a:t>
            </a:r>
          </a:p>
          <a:p>
            <a:pPr>
              <a:lnSpc>
                <a:spcPct val="100000"/>
              </a:lnSpc>
              <a:buFontTx/>
              <a:buChar char="-"/>
            </a:pPr>
            <a:r>
              <a:rPr lang="ko-KR" altLang="en-US" sz="1600" dirty="0">
                <a:latin typeface="나눔스퀘어OTF_ac" panose="020B0600000101010101" pitchFamily="34" charset="-127"/>
                <a:ea typeface="나눔스퀘어OTF_ac" panose="020B0600000101010101" pitchFamily="34" charset="-127"/>
              </a:rPr>
              <a:t>하지만 </a:t>
            </a:r>
            <a:r>
              <a:rPr lang="ko-KR" altLang="en-US" sz="1600" dirty="0" err="1">
                <a:latin typeface="나눔스퀘어OTF_ac" panose="020B0600000101010101" pitchFamily="34" charset="-127"/>
                <a:ea typeface="나눔스퀘어OTF_ac" panose="020B0600000101010101" pitchFamily="34" charset="-127"/>
              </a:rPr>
              <a:t>해커톤</a:t>
            </a:r>
            <a:r>
              <a:rPr lang="ko-KR" altLang="en-US" sz="1600" dirty="0">
                <a:latin typeface="나눔스퀘어OTF_ac" panose="020B0600000101010101" pitchFamily="34" charset="-127"/>
                <a:ea typeface="나눔스퀘어OTF_ac" panose="020B0600000101010101" pitchFamily="34" charset="-127"/>
              </a:rPr>
              <a:t> 당일 </a:t>
            </a:r>
            <a:r>
              <a:rPr lang="en-US" altLang="ko-KR" sz="1600" dirty="0">
                <a:latin typeface="나눔스퀘어OTF_ac" panose="020B0600000101010101" pitchFamily="34" charset="-127"/>
                <a:ea typeface="나눔스퀘어OTF_ac" panose="020B0600000101010101" pitchFamily="34" charset="-127"/>
              </a:rPr>
              <a:t>GPU </a:t>
            </a:r>
            <a:r>
              <a:rPr lang="ko-KR" altLang="en-US" sz="1600" dirty="0">
                <a:latin typeface="나눔스퀘어OTF_ac" panose="020B0600000101010101" pitchFamily="34" charset="-127"/>
                <a:ea typeface="나눔스퀘어OTF_ac" panose="020B0600000101010101" pitchFamily="34" charset="-127"/>
              </a:rPr>
              <a:t>사용 불가능</a:t>
            </a:r>
            <a:r>
              <a:rPr lang="en-US" altLang="ko-KR" sz="1600" dirty="0">
                <a:latin typeface="나눔스퀘어OTF_ac" panose="020B0600000101010101" pitchFamily="34" charset="-127"/>
                <a:ea typeface="나눔스퀘어OTF_ac" panose="020B0600000101010101" pitchFamily="34" charset="-127"/>
              </a:rPr>
              <a:t>.</a:t>
            </a:r>
          </a:p>
        </p:txBody>
      </p:sp>
      <p:sp>
        <p:nvSpPr>
          <p:cNvPr id="5" name="내용 개체 틀 2">
            <a:extLst>
              <a:ext uri="{FF2B5EF4-FFF2-40B4-BE49-F238E27FC236}">
                <a16:creationId xmlns:a16="http://schemas.microsoft.com/office/drawing/2014/main" id="{BBF192BC-8E88-3FF3-78B5-AD10F42F39A7}"/>
              </a:ext>
            </a:extLst>
          </p:cNvPr>
          <p:cNvSpPr txBox="1">
            <a:spLocks/>
          </p:cNvSpPr>
          <p:nvPr/>
        </p:nvSpPr>
        <p:spPr>
          <a:xfrm>
            <a:off x="377294" y="219522"/>
            <a:ext cx="1812233"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endPar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endParaRPr>
          </a:p>
        </p:txBody>
      </p:sp>
      <p:sp>
        <p:nvSpPr>
          <p:cNvPr id="3" name="내용 개체 틀 2">
            <a:extLst>
              <a:ext uri="{FF2B5EF4-FFF2-40B4-BE49-F238E27FC236}">
                <a16:creationId xmlns:a16="http://schemas.microsoft.com/office/drawing/2014/main" id="{8CB84D61-FB63-5DD0-EC73-E23E0A311F10}"/>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Research Design</a:t>
            </a:r>
          </a:p>
        </p:txBody>
      </p:sp>
    </p:spTree>
    <p:extLst>
      <p:ext uri="{BB962C8B-B14F-4D97-AF65-F5344CB8AC3E}">
        <p14:creationId xmlns:p14="http://schemas.microsoft.com/office/powerpoint/2010/main" val="35039542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모형 계획</a:t>
            </a:r>
          </a:p>
        </p:txBody>
      </p:sp>
      <p:grpSp>
        <p:nvGrpSpPr>
          <p:cNvPr id="3" name="그룹 2">
            <a:extLst>
              <a:ext uri="{FF2B5EF4-FFF2-40B4-BE49-F238E27FC236}">
                <a16:creationId xmlns:a16="http://schemas.microsoft.com/office/drawing/2014/main" id="{1E08D078-FF31-E972-AE8C-EC59A85F8C2C}"/>
              </a:ext>
            </a:extLst>
          </p:cNvPr>
          <p:cNvGrpSpPr/>
          <p:nvPr/>
        </p:nvGrpSpPr>
        <p:grpSpPr>
          <a:xfrm>
            <a:off x="1504205" y="1064477"/>
            <a:ext cx="4587531" cy="380552"/>
            <a:chOff x="2311400" y="1122328"/>
            <a:chExt cx="1282700" cy="400050"/>
          </a:xfrm>
          <a:solidFill>
            <a:srgbClr val="165982"/>
          </a:solidFill>
        </p:grpSpPr>
        <p:sp>
          <p:nvSpPr>
            <p:cNvPr id="6" name="사각형: 둥근 모서리 5">
              <a:extLst>
                <a:ext uri="{FF2B5EF4-FFF2-40B4-BE49-F238E27FC236}">
                  <a16:creationId xmlns:a16="http://schemas.microsoft.com/office/drawing/2014/main" id="{913CC626-862E-AE04-D192-E7633C964EB8}"/>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8" name="내용 개체 틀 2">
              <a:extLst>
                <a:ext uri="{FF2B5EF4-FFF2-40B4-BE49-F238E27FC236}">
                  <a16:creationId xmlns:a16="http://schemas.microsoft.com/office/drawing/2014/main" id="{7D9DCA86-2870-3412-12A9-B82D6E3B2294}"/>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ko-KR" altLang="en-US" sz="1400" dirty="0">
                  <a:solidFill>
                    <a:schemeClr val="bg1"/>
                  </a:solidFill>
                  <a:latin typeface="나눔스퀘어OTF_ac" panose="020B0600000101010101" pitchFamily="34" charset="-127"/>
                  <a:ea typeface="나눔스퀘어OTF_ac" panose="020B0600000101010101" pitchFamily="34" charset="-127"/>
                </a:rPr>
                <a:t>다중 이상 탐지 모형의 </a:t>
              </a:r>
              <a:r>
                <a:rPr lang="en-US" altLang="ko-KR" sz="1400" dirty="0">
                  <a:solidFill>
                    <a:schemeClr val="bg1"/>
                  </a:solidFill>
                  <a:latin typeface="나눔스퀘어OTF_ac" panose="020B0600000101010101" pitchFamily="34" charset="-127"/>
                  <a:ea typeface="나눔스퀘어OTF_ac" panose="020B0600000101010101" pitchFamily="34" charset="-127"/>
                </a:rPr>
                <a:t>Confusion Matrix</a:t>
              </a:r>
              <a:r>
                <a:rPr lang="ko-KR" altLang="en-US" sz="1400" dirty="0">
                  <a:solidFill>
                    <a:schemeClr val="bg1"/>
                  </a:solidFill>
                  <a:latin typeface="나눔스퀘어OTF_ac" panose="020B0600000101010101" pitchFamily="34" charset="-127"/>
                  <a:ea typeface="나눔스퀘어OTF_ac" panose="020B0600000101010101" pitchFamily="34" charset="-127"/>
                </a:rPr>
                <a:t>  </a:t>
              </a:r>
              <a:endParaRPr lang="en-US" altLang="ko-KR" sz="1400" dirty="0">
                <a:solidFill>
                  <a:schemeClr val="bg1"/>
                </a:solidFill>
                <a:latin typeface="나눔스퀘어OTF_ac" panose="020B0600000101010101" pitchFamily="34" charset="-127"/>
                <a:ea typeface="나눔스퀘어OTF_ac" panose="020B0600000101010101" pitchFamily="34" charset="-127"/>
              </a:endParaRPr>
            </a:p>
          </p:txBody>
        </p:sp>
      </p:grpSp>
      <p:pic>
        <p:nvPicPr>
          <p:cNvPr id="1026" name="Picture 2">
            <a:extLst>
              <a:ext uri="{FF2B5EF4-FFF2-40B4-BE49-F238E27FC236}">
                <a16:creationId xmlns:a16="http://schemas.microsoft.com/office/drawing/2014/main" id="{400F7816-90A9-599F-8C8F-2B08F3999D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4166" y="1609353"/>
            <a:ext cx="4587531" cy="4706516"/>
          </a:xfrm>
          <a:prstGeom prst="rect">
            <a:avLst/>
          </a:prstGeom>
          <a:noFill/>
          <a:extLst>
            <a:ext uri="{909E8E84-426E-40DD-AFC4-6F175D3DCCD1}">
              <a14:hiddenFill xmlns:a14="http://schemas.microsoft.com/office/drawing/2010/main">
                <a:solidFill>
                  <a:srgbClr val="FFFFFF"/>
                </a:solidFill>
              </a14:hiddenFill>
            </a:ext>
          </a:extLst>
        </p:spPr>
      </p:pic>
      <p:sp>
        <p:nvSpPr>
          <p:cNvPr id="13" name="내용 개체 틀 2">
            <a:extLst>
              <a:ext uri="{FF2B5EF4-FFF2-40B4-BE49-F238E27FC236}">
                <a16:creationId xmlns:a16="http://schemas.microsoft.com/office/drawing/2014/main" id="{CC7670E2-C26E-3A3C-7945-CC7C4B69C325}"/>
              </a:ext>
            </a:extLst>
          </p:cNvPr>
          <p:cNvSpPr txBox="1">
            <a:spLocks/>
          </p:cNvSpPr>
          <p:nvPr/>
        </p:nvSpPr>
        <p:spPr>
          <a:xfrm>
            <a:off x="6666061" y="2529004"/>
            <a:ext cx="4087033" cy="3181331"/>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ko-KR" altLang="en-US" sz="1800" dirty="0">
                <a:latin typeface="나눔스퀘어OTF_ac Bold" panose="020B0600000101010101" pitchFamily="34" charset="-127"/>
                <a:ea typeface="나눔스퀘어OTF_ac Bold" panose="020B0600000101010101" pitchFamily="34" charset="-127"/>
              </a:rPr>
              <a:t>사용 모형 </a:t>
            </a:r>
            <a:r>
              <a:rPr lang="en-US" altLang="ko-KR" sz="1800" dirty="0">
                <a:latin typeface="나눔스퀘어OTF_ac Bold" panose="020B0600000101010101" pitchFamily="34" charset="-127"/>
                <a:ea typeface="나눔스퀘어OTF_ac Bold" panose="020B0600000101010101" pitchFamily="34" charset="-127"/>
              </a:rPr>
              <a:t>: </a:t>
            </a:r>
            <a:r>
              <a:rPr lang="en-US" altLang="ko-KR" sz="1800" dirty="0" err="1">
                <a:latin typeface="나눔스퀘어OTF_ac Bold" panose="020B0600000101010101" pitchFamily="34" charset="-127"/>
                <a:ea typeface="나눔스퀘어OTF_ac Bold" panose="020B0600000101010101" pitchFamily="34" charset="-127"/>
              </a:rPr>
              <a:t>LightGBM</a:t>
            </a:r>
            <a:endParaRPr lang="en-US" altLang="ko-KR" sz="1800" dirty="0">
              <a:latin typeface="나눔스퀘어OTF_ac Bold" panose="020B0600000101010101" pitchFamily="34" charset="-127"/>
              <a:ea typeface="나눔스퀘어OTF_ac Bold" panose="020B0600000101010101" pitchFamily="34" charset="-127"/>
            </a:endParaRPr>
          </a:p>
          <a:p>
            <a:pPr>
              <a:lnSpc>
                <a:spcPct val="100000"/>
              </a:lnSpc>
              <a:buFontTx/>
              <a:buChar char="-"/>
            </a:pPr>
            <a:r>
              <a:rPr lang="en-US" altLang="ko-KR" sz="1600" dirty="0">
                <a:latin typeface="나눔스퀘어OTF_ac" panose="020B0600000101010101" pitchFamily="34" charset="-127"/>
                <a:ea typeface="나눔스퀘어OTF_ac" panose="020B0600000101010101" pitchFamily="34" charset="-127"/>
              </a:rPr>
              <a:t>f1 score :  0.645</a:t>
            </a:r>
          </a:p>
          <a:p>
            <a:pPr>
              <a:lnSpc>
                <a:spcPct val="100000"/>
              </a:lnSpc>
              <a:buFontTx/>
              <a:buChar char="-"/>
            </a:pPr>
            <a:r>
              <a:rPr lang="ko-KR" altLang="en-US" sz="1600" dirty="0">
                <a:latin typeface="나눔스퀘어OTF_ac" panose="020B0600000101010101" pitchFamily="34" charset="-127"/>
                <a:ea typeface="나눔스퀘어OTF_ac" panose="020B0600000101010101" pitchFamily="34" charset="-127"/>
              </a:rPr>
              <a:t>실행 시간</a:t>
            </a:r>
            <a:r>
              <a:rPr lang="en-US" altLang="ko-KR" sz="1600" dirty="0">
                <a:latin typeface="나눔스퀘어OTF_ac" panose="020B0600000101010101" pitchFamily="34" charset="-127"/>
                <a:ea typeface="나눔스퀘어OTF_ac" panose="020B0600000101010101" pitchFamily="34" charset="-127"/>
              </a:rPr>
              <a:t>: 303</a:t>
            </a:r>
            <a:r>
              <a:rPr lang="ko-KR" altLang="en-US" sz="1600" dirty="0">
                <a:latin typeface="나눔스퀘어OTF_ac" panose="020B0600000101010101" pitchFamily="34" charset="-127"/>
                <a:ea typeface="나눔스퀘어OTF_ac" panose="020B0600000101010101" pitchFamily="34" charset="-127"/>
              </a:rPr>
              <a:t>초</a:t>
            </a:r>
          </a:p>
          <a:p>
            <a:pPr>
              <a:lnSpc>
                <a:spcPct val="100000"/>
              </a:lnSpc>
              <a:buFontTx/>
              <a:buChar char="-"/>
            </a:pPr>
            <a:r>
              <a:rPr lang="ko-KR" altLang="en-US" sz="1600" dirty="0">
                <a:latin typeface="나눔스퀘어OTF_ac" panose="020B0600000101010101" pitchFamily="34" charset="-127"/>
                <a:ea typeface="나눔스퀘어OTF_ac" panose="020B0600000101010101" pitchFamily="34" charset="-127"/>
              </a:rPr>
              <a:t>이상 값을 정상으로 예측하는 안 좋은 성능</a:t>
            </a:r>
          </a:p>
          <a:p>
            <a:pPr>
              <a:lnSpc>
                <a:spcPct val="100000"/>
              </a:lnSpc>
              <a:buFontTx/>
              <a:buChar char="-"/>
            </a:pPr>
            <a:r>
              <a:rPr lang="ko-KR" altLang="en-US" sz="1600" dirty="0">
                <a:latin typeface="나눔스퀘어OTF_ac" panose="020B0600000101010101" pitchFamily="34" charset="-127"/>
                <a:ea typeface="나눔스퀘어OTF_ac" panose="020B0600000101010101" pitchFamily="34" charset="-127"/>
              </a:rPr>
              <a:t>특히 </a:t>
            </a:r>
            <a:r>
              <a:rPr lang="en-US" altLang="ko-KR" sz="1600" dirty="0">
                <a:latin typeface="나눔스퀘어OTF_ac" panose="020B0600000101010101" pitchFamily="34" charset="-127"/>
                <a:ea typeface="나눔스퀘어OTF_ac" panose="020B0600000101010101" pitchFamily="34" charset="-127"/>
              </a:rPr>
              <a:t>3</a:t>
            </a:r>
            <a:r>
              <a:rPr lang="ko-KR" altLang="en-US" sz="1600" dirty="0">
                <a:latin typeface="나눔스퀘어OTF_ac" panose="020B0600000101010101" pitchFamily="34" charset="-127"/>
                <a:ea typeface="나눔스퀘어OTF_ac" panose="020B0600000101010101" pitchFamily="34" charset="-127"/>
              </a:rPr>
              <a:t>번</a:t>
            </a:r>
            <a:r>
              <a:rPr lang="en-US" altLang="ko-KR" sz="1600" dirty="0">
                <a:latin typeface="나눔스퀘어OTF_ac" panose="020B0600000101010101" pitchFamily="34" charset="-127"/>
                <a:ea typeface="나눔스퀘어OTF_ac" panose="020B0600000101010101" pitchFamily="34" charset="-127"/>
              </a:rPr>
              <a:t>, 5</a:t>
            </a:r>
            <a:r>
              <a:rPr lang="ko-KR" altLang="en-US" sz="1600" dirty="0">
                <a:latin typeface="나눔스퀘어OTF_ac" panose="020B0600000101010101" pitchFamily="34" charset="-127"/>
                <a:ea typeface="나눔스퀘어OTF_ac" panose="020B0600000101010101" pitchFamily="34" charset="-127"/>
              </a:rPr>
              <a:t>번 이상을 잘 잡아내지 못함</a:t>
            </a:r>
          </a:p>
        </p:txBody>
      </p:sp>
      <p:sp>
        <p:nvSpPr>
          <p:cNvPr id="9" name="내용 개체 틀 2">
            <a:extLst>
              <a:ext uri="{FF2B5EF4-FFF2-40B4-BE49-F238E27FC236}">
                <a16:creationId xmlns:a16="http://schemas.microsoft.com/office/drawing/2014/main" id="{C2C5021D-C7FB-47BF-A8EE-04E8039B697F}"/>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Research Design</a:t>
            </a:r>
          </a:p>
        </p:txBody>
      </p:sp>
    </p:spTree>
    <p:extLst>
      <p:ext uri="{BB962C8B-B14F-4D97-AF65-F5344CB8AC3E}">
        <p14:creationId xmlns:p14="http://schemas.microsoft.com/office/powerpoint/2010/main" val="1031599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모형 계획</a:t>
            </a:r>
          </a:p>
        </p:txBody>
      </p:sp>
      <p:grpSp>
        <p:nvGrpSpPr>
          <p:cNvPr id="3" name="그룹 2">
            <a:extLst>
              <a:ext uri="{FF2B5EF4-FFF2-40B4-BE49-F238E27FC236}">
                <a16:creationId xmlns:a16="http://schemas.microsoft.com/office/drawing/2014/main" id="{1E08D078-FF31-E972-AE8C-EC59A85F8C2C}"/>
              </a:ext>
            </a:extLst>
          </p:cNvPr>
          <p:cNvGrpSpPr/>
          <p:nvPr/>
        </p:nvGrpSpPr>
        <p:grpSpPr>
          <a:xfrm>
            <a:off x="4320612" y="1084481"/>
            <a:ext cx="3415220" cy="400050"/>
            <a:chOff x="2311400" y="1122328"/>
            <a:chExt cx="1282700" cy="400050"/>
          </a:xfrm>
          <a:solidFill>
            <a:srgbClr val="165982"/>
          </a:solidFill>
        </p:grpSpPr>
        <p:sp>
          <p:nvSpPr>
            <p:cNvPr id="6" name="사각형: 둥근 모서리 5">
              <a:extLst>
                <a:ext uri="{FF2B5EF4-FFF2-40B4-BE49-F238E27FC236}">
                  <a16:creationId xmlns:a16="http://schemas.microsoft.com/office/drawing/2014/main" id="{913CC626-862E-AE04-D192-E7633C964EB8}"/>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8" name="내용 개체 틀 2">
              <a:extLst>
                <a:ext uri="{FF2B5EF4-FFF2-40B4-BE49-F238E27FC236}">
                  <a16:creationId xmlns:a16="http://schemas.microsoft.com/office/drawing/2014/main" id="{7D9DCA86-2870-3412-12A9-B82D6E3B2294}"/>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ko-KR" altLang="en-US" sz="1400" dirty="0">
                  <a:solidFill>
                    <a:schemeClr val="bg1"/>
                  </a:solidFill>
                  <a:latin typeface="나눔스퀘어OTF_ac" panose="020B0600000101010101" pitchFamily="34" charset="-127"/>
                  <a:ea typeface="나눔스퀘어OTF_ac" panose="020B0600000101010101" pitchFamily="34" charset="-127"/>
                </a:rPr>
                <a:t>이진 이상 탐지기를 구현하는 이유</a:t>
              </a:r>
              <a:endParaRPr lang="en-US" altLang="ko-KR" sz="1400" dirty="0">
                <a:solidFill>
                  <a:schemeClr val="bg1"/>
                </a:solidFill>
                <a:latin typeface="나눔스퀘어OTF_ac" panose="020B0600000101010101" pitchFamily="34" charset="-127"/>
                <a:ea typeface="나눔스퀘어OTF_ac" panose="020B0600000101010101" pitchFamily="34" charset="-127"/>
              </a:endParaRPr>
            </a:p>
          </p:txBody>
        </p:sp>
      </p:grpSp>
      <p:pic>
        <p:nvPicPr>
          <p:cNvPr id="60" name="그림 59">
            <a:extLst>
              <a:ext uri="{FF2B5EF4-FFF2-40B4-BE49-F238E27FC236}">
                <a16:creationId xmlns:a16="http://schemas.microsoft.com/office/drawing/2014/main" id="{03E810B1-D08E-2127-3B45-BEFF21E3D641}"/>
              </a:ext>
            </a:extLst>
          </p:cNvPr>
          <p:cNvPicPr>
            <a:picLocks noChangeAspect="1"/>
          </p:cNvPicPr>
          <p:nvPr/>
        </p:nvPicPr>
        <p:blipFill>
          <a:blip r:embed="rId2"/>
          <a:stretch>
            <a:fillRect/>
          </a:stretch>
        </p:blipFill>
        <p:spPr>
          <a:xfrm>
            <a:off x="2050952" y="1857332"/>
            <a:ext cx="8090093" cy="4188315"/>
          </a:xfrm>
          <a:prstGeom prst="rect">
            <a:avLst/>
          </a:prstGeom>
        </p:spPr>
      </p:pic>
      <p:sp>
        <p:nvSpPr>
          <p:cNvPr id="9" name="내용 개체 틀 2">
            <a:extLst>
              <a:ext uri="{FF2B5EF4-FFF2-40B4-BE49-F238E27FC236}">
                <a16:creationId xmlns:a16="http://schemas.microsoft.com/office/drawing/2014/main" id="{26B8C776-51BD-70EF-8FDD-F7120E9FAEA3}"/>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Research Design</a:t>
            </a:r>
          </a:p>
        </p:txBody>
      </p:sp>
    </p:spTree>
    <p:extLst>
      <p:ext uri="{BB962C8B-B14F-4D97-AF65-F5344CB8AC3E}">
        <p14:creationId xmlns:p14="http://schemas.microsoft.com/office/powerpoint/2010/main" val="24704421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기존 모형 설계</a:t>
            </a:r>
          </a:p>
        </p:txBody>
      </p:sp>
      <p:grpSp>
        <p:nvGrpSpPr>
          <p:cNvPr id="62" name="그룹 61">
            <a:extLst>
              <a:ext uri="{FF2B5EF4-FFF2-40B4-BE49-F238E27FC236}">
                <a16:creationId xmlns:a16="http://schemas.microsoft.com/office/drawing/2014/main" id="{A3D21539-001A-34B4-8C2D-7D70EA5B1193}"/>
              </a:ext>
            </a:extLst>
          </p:cNvPr>
          <p:cNvGrpSpPr/>
          <p:nvPr/>
        </p:nvGrpSpPr>
        <p:grpSpPr>
          <a:xfrm>
            <a:off x="4897582" y="1064477"/>
            <a:ext cx="2261278" cy="400050"/>
            <a:chOff x="2311400" y="1122328"/>
            <a:chExt cx="1282700" cy="400050"/>
          </a:xfrm>
          <a:solidFill>
            <a:srgbClr val="165982"/>
          </a:solidFill>
        </p:grpSpPr>
        <p:sp>
          <p:nvSpPr>
            <p:cNvPr id="63" name="사각형: 둥근 모서리 62">
              <a:extLst>
                <a:ext uri="{FF2B5EF4-FFF2-40B4-BE49-F238E27FC236}">
                  <a16:creationId xmlns:a16="http://schemas.microsoft.com/office/drawing/2014/main" id="{5E9BC0BC-C7E3-ECD1-7BD5-9E5A2D0D8FC5}"/>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10240" name="내용 개체 틀 2">
              <a:extLst>
                <a:ext uri="{FF2B5EF4-FFF2-40B4-BE49-F238E27FC236}">
                  <a16:creationId xmlns:a16="http://schemas.microsoft.com/office/drawing/2014/main" id="{D3EDDF81-574D-BE2E-FF95-7C68C05C3CBE}"/>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ko-KR" altLang="en-US" sz="1400" dirty="0">
                  <a:solidFill>
                    <a:schemeClr val="bg1"/>
                  </a:solidFill>
                  <a:latin typeface="나눔스퀘어OTF_ac" panose="020B0600000101010101" pitchFamily="34" charset="-127"/>
                  <a:ea typeface="나눔스퀘어OTF_ac" panose="020B0600000101010101" pitchFamily="34" charset="-127"/>
                </a:rPr>
                <a:t>기존 모형 구조도</a:t>
              </a:r>
              <a:endParaRPr lang="en-US" altLang="ko-KR" sz="1400" dirty="0">
                <a:solidFill>
                  <a:schemeClr val="bg1"/>
                </a:solidFill>
                <a:latin typeface="나눔스퀘어OTF_ac" panose="020B0600000101010101" pitchFamily="34" charset="-127"/>
                <a:ea typeface="나눔스퀘어OTF_ac" panose="020B0600000101010101" pitchFamily="34" charset="-127"/>
              </a:endParaRPr>
            </a:p>
          </p:txBody>
        </p:sp>
      </p:grpSp>
      <p:pic>
        <p:nvPicPr>
          <p:cNvPr id="44" name="그림 43">
            <a:extLst>
              <a:ext uri="{FF2B5EF4-FFF2-40B4-BE49-F238E27FC236}">
                <a16:creationId xmlns:a16="http://schemas.microsoft.com/office/drawing/2014/main" id="{9A101DEF-06D7-D788-1C53-62348CAAF5E9}"/>
              </a:ext>
            </a:extLst>
          </p:cNvPr>
          <p:cNvPicPr>
            <a:picLocks noChangeAspect="1"/>
          </p:cNvPicPr>
          <p:nvPr/>
        </p:nvPicPr>
        <p:blipFill>
          <a:blip r:embed="rId2"/>
          <a:stretch>
            <a:fillRect/>
          </a:stretch>
        </p:blipFill>
        <p:spPr>
          <a:xfrm>
            <a:off x="1908805" y="1832502"/>
            <a:ext cx="6677342" cy="2812392"/>
          </a:xfrm>
          <a:prstGeom prst="rect">
            <a:avLst/>
          </a:prstGeom>
        </p:spPr>
      </p:pic>
      <p:sp>
        <p:nvSpPr>
          <p:cNvPr id="45" name="Google Shape;541;p34">
            <a:extLst>
              <a:ext uri="{FF2B5EF4-FFF2-40B4-BE49-F238E27FC236}">
                <a16:creationId xmlns:a16="http://schemas.microsoft.com/office/drawing/2014/main" id="{CF4A32B2-6388-5FC9-4134-59A73DB52D55}"/>
              </a:ext>
            </a:extLst>
          </p:cNvPr>
          <p:cNvSpPr txBox="1">
            <a:spLocks/>
          </p:cNvSpPr>
          <p:nvPr/>
        </p:nvSpPr>
        <p:spPr>
          <a:xfrm>
            <a:off x="2612571" y="4792497"/>
            <a:ext cx="8845910" cy="1537912"/>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dk1"/>
              </a:buClr>
              <a:buSzPts val="1800"/>
              <a:buFont typeface="Arial" panose="020B0604020202020204" pitchFamily="34" charset="0"/>
              <a:buNone/>
            </a:pPr>
            <a:r>
              <a:rPr lang="ko-KR" altLang="en-US" sz="1800" dirty="0">
                <a:latin typeface="나눔스퀘어OTF_ac Bold" panose="020B0600000101010101" pitchFamily="34" charset="-127"/>
                <a:ea typeface="나눔스퀘어OTF_ac Bold" panose="020B0600000101010101" pitchFamily="34" charset="-127"/>
              </a:rPr>
              <a:t>다중 클래스 모형으로 통합</a:t>
            </a:r>
          </a:p>
          <a:p>
            <a:pPr marL="0" indent="0">
              <a:buClr>
                <a:schemeClr val="dk1"/>
              </a:buClr>
              <a:buSzPts val="1800"/>
              <a:buFont typeface="Arial" panose="020B0604020202020204" pitchFamily="34" charset="0"/>
              <a:buNone/>
            </a:pPr>
            <a:r>
              <a:rPr lang="en-US" altLang="ko-KR" sz="1600" dirty="0">
                <a:latin typeface="나눔스퀘어OTF_ac" panose="020B0600000101010101" pitchFamily="34" charset="-127"/>
                <a:ea typeface="나눔스퀘어OTF_ac" panose="020B0600000101010101" pitchFamily="34" charset="-127"/>
              </a:rPr>
              <a:t>  (1) </a:t>
            </a:r>
            <a:r>
              <a:rPr lang="en-US" altLang="ko-KR" sz="1600" dirty="0">
                <a:highlight>
                  <a:srgbClr val="CAE5F6"/>
                </a:highlight>
                <a:latin typeface="나눔스퀘어OTF_ac Bold" panose="020B0600000101010101" pitchFamily="34" charset="-127"/>
                <a:ea typeface="나눔스퀘어OTF_ac Bold" panose="020B0600000101010101" pitchFamily="34" charset="-127"/>
              </a:rPr>
              <a:t>0 vs 0</a:t>
            </a:r>
            <a:r>
              <a:rPr lang="ko-KR" altLang="en-US" sz="1600" dirty="0">
                <a:highlight>
                  <a:srgbClr val="CAE5F6"/>
                </a:highlight>
                <a:latin typeface="나눔스퀘어OTF_ac Bold" panose="020B0600000101010101" pitchFamily="34" charset="-127"/>
                <a:ea typeface="나눔스퀘어OTF_ac Bold" panose="020B0600000101010101" pitchFamily="34" charset="-127"/>
              </a:rPr>
              <a:t>이 아닌 경우</a:t>
            </a:r>
            <a:r>
              <a:rPr lang="ko-KR" altLang="en-US" sz="1600" dirty="0">
                <a:latin typeface="나눔스퀘어OTF_ac" panose="020B0600000101010101" pitchFamily="34" charset="-127"/>
                <a:ea typeface="나눔스퀘어OTF_ac" panose="020B0600000101010101" pitchFamily="34" charset="-127"/>
              </a:rPr>
              <a:t>를 분류해주는 이진 분류 모형 추가 개발</a:t>
            </a:r>
            <a:r>
              <a:rPr lang="en-US" altLang="ko-KR" sz="1600" dirty="0">
                <a:latin typeface="나눔스퀘어OTF_ac" panose="020B0600000101010101" pitchFamily="34" charset="-127"/>
                <a:ea typeface="나눔스퀘어OTF_ac" panose="020B0600000101010101" pitchFamily="34" charset="-127"/>
              </a:rPr>
              <a:t>.</a:t>
            </a:r>
            <a:endParaRPr lang="ko-KR" altLang="en-US" sz="2400" dirty="0">
              <a:latin typeface="나눔스퀘어OTF_ac" panose="020B0600000101010101" pitchFamily="34" charset="-127"/>
              <a:ea typeface="나눔스퀘어OTF_ac" panose="020B0600000101010101" pitchFamily="34" charset="-127"/>
            </a:endParaRPr>
          </a:p>
          <a:p>
            <a:pPr marL="0" indent="0">
              <a:buClr>
                <a:schemeClr val="dk1"/>
              </a:buClr>
              <a:buSzPts val="1800"/>
              <a:buFont typeface="Arial" panose="020B0604020202020204" pitchFamily="34" charset="0"/>
              <a:buNone/>
            </a:pPr>
            <a:r>
              <a:rPr lang="en-US" altLang="ko-KR" sz="1600" dirty="0">
                <a:latin typeface="나눔스퀘어OTF_ac" panose="020B0600000101010101" pitchFamily="34" charset="-127"/>
                <a:ea typeface="나눔스퀘어OTF_ac" panose="020B0600000101010101" pitchFamily="34" charset="-127"/>
              </a:rPr>
              <a:t>  (2) (1)</a:t>
            </a:r>
            <a:r>
              <a:rPr lang="ko-KR" altLang="en-US" sz="1600" dirty="0">
                <a:latin typeface="나눔스퀘어OTF_ac" panose="020B0600000101010101" pitchFamily="34" charset="-127"/>
                <a:ea typeface="나눔스퀘어OTF_ac" panose="020B0600000101010101" pitchFamily="34" charset="-127"/>
              </a:rPr>
              <a:t>의 분류기를 이용하여 </a:t>
            </a:r>
            <a:r>
              <a:rPr lang="en-US" altLang="ko-KR" sz="1600" dirty="0">
                <a:latin typeface="나눔스퀘어OTF_ac" panose="020B0600000101010101" pitchFamily="34" charset="-127"/>
                <a:ea typeface="나눔스퀘어OTF_ac" panose="020B0600000101010101" pitchFamily="34" charset="-127"/>
              </a:rPr>
              <a:t>0</a:t>
            </a:r>
            <a:r>
              <a:rPr lang="ko-KR" altLang="en-US" sz="1600" dirty="0">
                <a:latin typeface="나눔스퀘어OTF_ac" panose="020B0600000101010101" pitchFamily="34" charset="-127"/>
                <a:ea typeface="나눔스퀘어OTF_ac" panose="020B0600000101010101" pitchFamily="34" charset="-127"/>
              </a:rPr>
              <a:t>인지 </a:t>
            </a:r>
            <a:r>
              <a:rPr lang="en-US" altLang="ko-KR" sz="1600" dirty="0">
                <a:latin typeface="나눔스퀘어OTF_ac" panose="020B0600000101010101" pitchFamily="34" charset="-127"/>
                <a:ea typeface="나눔스퀘어OTF_ac" panose="020B0600000101010101" pitchFamily="34" charset="-127"/>
              </a:rPr>
              <a:t>0</a:t>
            </a:r>
            <a:r>
              <a:rPr lang="ko-KR" altLang="en-US" sz="1600" dirty="0">
                <a:latin typeface="나눔스퀘어OTF_ac" panose="020B0600000101010101" pitchFamily="34" charset="-127"/>
                <a:ea typeface="나눔스퀘어OTF_ac" panose="020B0600000101010101" pitchFamily="34" charset="-127"/>
              </a:rPr>
              <a:t>이 아닌지 먼저 분류</a:t>
            </a:r>
            <a:r>
              <a:rPr lang="en-US" altLang="ko-KR" sz="1600" dirty="0">
                <a:latin typeface="나눔스퀘어OTF_ac" panose="020B0600000101010101" pitchFamily="34" charset="-127"/>
                <a:ea typeface="나눔스퀘어OTF_ac" panose="020B0600000101010101" pitchFamily="34" charset="-127"/>
              </a:rPr>
              <a:t>.</a:t>
            </a:r>
            <a:endParaRPr lang="ko-KR" altLang="en-US" sz="2400" dirty="0">
              <a:latin typeface="나눔스퀘어OTF_ac" panose="020B0600000101010101" pitchFamily="34" charset="-127"/>
              <a:ea typeface="나눔스퀘어OTF_ac" panose="020B0600000101010101" pitchFamily="34" charset="-127"/>
            </a:endParaRPr>
          </a:p>
          <a:p>
            <a:pPr marL="0" indent="0">
              <a:buClr>
                <a:schemeClr val="dk1"/>
              </a:buClr>
              <a:buSzPts val="1800"/>
              <a:buFont typeface="Arial" panose="020B0604020202020204" pitchFamily="34" charset="0"/>
              <a:buNone/>
            </a:pPr>
            <a:r>
              <a:rPr lang="en-US" altLang="ko-KR" sz="1600" dirty="0">
                <a:latin typeface="나눔스퀘어OTF_ac" panose="020B0600000101010101" pitchFamily="34" charset="-127"/>
                <a:ea typeface="나눔스퀘어OTF_ac" panose="020B0600000101010101" pitchFamily="34" charset="-127"/>
              </a:rPr>
              <a:t>  (3) 0</a:t>
            </a:r>
            <a:r>
              <a:rPr lang="ko-KR" altLang="en-US" sz="1600" dirty="0">
                <a:latin typeface="나눔스퀘어OTF_ac" panose="020B0600000101010101" pitchFamily="34" charset="-127"/>
                <a:ea typeface="나눔스퀘어OTF_ac" panose="020B0600000101010101" pitchFamily="34" charset="-127"/>
              </a:rPr>
              <a:t>이 아닌 경우에 한해서만 우리가 하는 이진 분류기 </a:t>
            </a:r>
            <a:r>
              <a:rPr lang="en-US" altLang="ko-KR" sz="1600" dirty="0">
                <a:latin typeface="나눔스퀘어OTF_ac" panose="020B0600000101010101" pitchFamily="34" charset="-127"/>
                <a:ea typeface="나눔스퀘어OTF_ac" panose="020B0600000101010101" pitchFamily="34" charset="-127"/>
              </a:rPr>
              <a:t>6</a:t>
            </a:r>
            <a:r>
              <a:rPr lang="ko-KR" altLang="en-US" sz="1600" dirty="0">
                <a:latin typeface="나눔스퀘어OTF_ac" panose="020B0600000101010101" pitchFamily="34" charset="-127"/>
                <a:ea typeface="나눔스퀘어OTF_ac" panose="020B0600000101010101" pitchFamily="34" charset="-127"/>
              </a:rPr>
              <a:t>개를 적용함</a:t>
            </a:r>
            <a:r>
              <a:rPr lang="en-US" altLang="ko-KR" sz="1600" dirty="0">
                <a:latin typeface="나눔스퀘어OTF_ac" panose="020B0600000101010101" pitchFamily="34" charset="-127"/>
                <a:ea typeface="나눔스퀘어OTF_ac" panose="020B0600000101010101" pitchFamily="34" charset="-127"/>
              </a:rPr>
              <a:t>.</a:t>
            </a:r>
            <a:endParaRPr lang="ko-KR" altLang="en-US" sz="1600" dirty="0">
              <a:latin typeface="나눔스퀘어OTF_ac" panose="020B0600000101010101" pitchFamily="34" charset="-127"/>
              <a:ea typeface="나눔스퀘어OTF_ac" panose="020B0600000101010101" pitchFamily="34" charset="-127"/>
            </a:endParaRPr>
          </a:p>
          <a:p>
            <a:pPr marL="0" indent="0">
              <a:buClr>
                <a:schemeClr val="dk1"/>
              </a:buClr>
              <a:buSzPts val="1800"/>
              <a:buFont typeface="Arial" panose="020B0604020202020204" pitchFamily="34" charset="0"/>
              <a:buNone/>
            </a:pPr>
            <a:endParaRPr lang="ko-KR" altLang="en-US" sz="1600" dirty="0">
              <a:latin typeface="나눔스퀘어OTF_ac Bold" panose="020B0600000101010101" pitchFamily="34" charset="-127"/>
              <a:ea typeface="나눔스퀘어OTF_ac Bold" panose="020B0600000101010101" pitchFamily="34" charset="-127"/>
            </a:endParaRPr>
          </a:p>
        </p:txBody>
      </p:sp>
      <p:sp>
        <p:nvSpPr>
          <p:cNvPr id="3" name="내용 개체 틀 2">
            <a:extLst>
              <a:ext uri="{FF2B5EF4-FFF2-40B4-BE49-F238E27FC236}">
                <a16:creationId xmlns:a16="http://schemas.microsoft.com/office/drawing/2014/main" id="{558F0352-9455-6073-A8A1-008470C8077E}"/>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Research Design</a:t>
            </a:r>
          </a:p>
        </p:txBody>
      </p:sp>
    </p:spTree>
    <p:extLst>
      <p:ext uri="{BB962C8B-B14F-4D97-AF65-F5344CB8AC3E}">
        <p14:creationId xmlns:p14="http://schemas.microsoft.com/office/powerpoint/2010/main" val="219119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기존 모형 설계</a:t>
            </a:r>
          </a:p>
        </p:txBody>
      </p:sp>
      <p:sp>
        <p:nvSpPr>
          <p:cNvPr id="12" name="Google Shape;193;p12">
            <a:extLst>
              <a:ext uri="{FF2B5EF4-FFF2-40B4-BE49-F238E27FC236}">
                <a16:creationId xmlns:a16="http://schemas.microsoft.com/office/drawing/2014/main" id="{F783652A-56AD-39F3-C52F-9A0CDDBB2E02}"/>
              </a:ext>
            </a:extLst>
          </p:cNvPr>
          <p:cNvSpPr txBox="1">
            <a:spLocks/>
          </p:cNvSpPr>
          <p:nvPr/>
        </p:nvSpPr>
        <p:spPr>
          <a:xfrm>
            <a:off x="1296955" y="5523568"/>
            <a:ext cx="10155311" cy="1114909"/>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dk1"/>
              </a:buClr>
              <a:buSzPts val="2400"/>
              <a:buNone/>
            </a:pPr>
            <a:r>
              <a:rPr lang="en-US" altLang="ko-KR" sz="1400" dirty="0">
                <a:latin typeface="나눔스퀘어OTF_ac" panose="020B0600000101010101" pitchFamily="34" charset="-127"/>
                <a:ea typeface="나눔스퀘어OTF_ac" panose="020B0600000101010101" pitchFamily="34" charset="-127"/>
              </a:rPr>
              <a:t>(1) Label 0</a:t>
            </a:r>
            <a:r>
              <a:rPr lang="ko-KR" altLang="en-US" sz="1400" dirty="0">
                <a:latin typeface="나눔스퀘어OTF_ac" panose="020B0600000101010101" pitchFamily="34" charset="-127"/>
                <a:ea typeface="나눔스퀘어OTF_ac" panose="020B0600000101010101" pitchFamily="34" charset="-127"/>
              </a:rPr>
              <a:t>의 데이터 간 차이가 크기 때문에 준지도학습 기반 </a:t>
            </a:r>
            <a:r>
              <a:rPr lang="ko-KR" altLang="en-US" sz="1400" dirty="0">
                <a:latin typeface="나눔스퀘어OTF_ac Bold" panose="020B0600000101010101" pitchFamily="34" charset="-127"/>
                <a:ea typeface="나눔스퀘어OTF_ac Bold" panose="020B0600000101010101" pitchFamily="34" charset="-127"/>
              </a:rPr>
              <a:t>정상 분류기의 성능을 높이기 어려움</a:t>
            </a:r>
            <a:r>
              <a:rPr lang="en-US" altLang="ko-KR" sz="1400" dirty="0">
                <a:latin typeface="나눔스퀘어OTF_ac" panose="020B0600000101010101" pitchFamily="34" charset="-127"/>
                <a:ea typeface="나눔스퀘어OTF_ac" panose="020B0600000101010101" pitchFamily="34" charset="-127"/>
              </a:rPr>
              <a:t>.</a:t>
            </a:r>
          </a:p>
          <a:p>
            <a:pPr marL="0" indent="0">
              <a:lnSpc>
                <a:spcPct val="100000"/>
              </a:lnSpc>
              <a:spcBef>
                <a:spcPts val="0"/>
              </a:spcBef>
              <a:buClr>
                <a:schemeClr val="dk1"/>
              </a:buClr>
              <a:buSzPts val="2400"/>
              <a:buNone/>
            </a:pPr>
            <a:r>
              <a:rPr lang="en-US" altLang="ko-KR" sz="1400" dirty="0">
                <a:latin typeface="나눔스퀘어OTF_ac" panose="020B0600000101010101" pitchFamily="34" charset="-127"/>
                <a:ea typeface="나눔스퀘어OTF_ac" panose="020B0600000101010101" pitchFamily="34" charset="-127"/>
              </a:rPr>
              <a:t>(2) </a:t>
            </a:r>
            <a:r>
              <a:rPr lang="ko-KR" altLang="en-US" sz="1400" dirty="0">
                <a:latin typeface="나눔스퀘어OTF_ac" panose="020B0600000101010101" pitchFamily="34" charset="-127"/>
                <a:ea typeface="나눔스퀘어OTF_ac" panose="020B0600000101010101" pitchFamily="34" charset="-127"/>
              </a:rPr>
              <a:t>반면에 이상 데이터 각각의 특징은 선명하게 나타나기 때문에 </a:t>
            </a:r>
            <a:r>
              <a:rPr lang="ko-KR" altLang="en-US" sz="1400" dirty="0">
                <a:latin typeface="나눔스퀘어OTF_ac Bold" panose="020B0600000101010101" pitchFamily="34" charset="-127"/>
                <a:ea typeface="나눔스퀘어OTF_ac Bold" panose="020B0600000101010101" pitchFamily="34" charset="-127"/>
              </a:rPr>
              <a:t>좋은 이상 분류기를 만들기가 비교적 쉬움</a:t>
            </a:r>
            <a:r>
              <a:rPr lang="en-US" altLang="ko-KR" sz="1400" dirty="0">
                <a:latin typeface="나눔스퀘어OTF_ac" panose="020B0600000101010101" pitchFamily="34" charset="-127"/>
                <a:ea typeface="나눔스퀘어OTF_ac" panose="020B0600000101010101" pitchFamily="34" charset="-127"/>
              </a:rPr>
              <a:t>.</a:t>
            </a:r>
          </a:p>
          <a:p>
            <a:pPr marL="0" indent="0">
              <a:lnSpc>
                <a:spcPct val="100000"/>
              </a:lnSpc>
              <a:spcBef>
                <a:spcPts val="0"/>
              </a:spcBef>
              <a:buClr>
                <a:schemeClr val="dk1"/>
              </a:buClr>
              <a:buSzPts val="2400"/>
              <a:buNone/>
            </a:pPr>
            <a:endParaRPr lang="en-US" altLang="ko-KR" sz="1400" dirty="0">
              <a:latin typeface="나눔스퀘어OTF_ac" panose="020B0600000101010101" pitchFamily="34" charset="-127"/>
              <a:ea typeface="나눔스퀘어OTF_ac" panose="020B0600000101010101" pitchFamily="34" charset="-127"/>
            </a:endParaRPr>
          </a:p>
          <a:p>
            <a:pPr marL="0" indent="0">
              <a:lnSpc>
                <a:spcPct val="100000"/>
              </a:lnSpc>
              <a:spcBef>
                <a:spcPts val="0"/>
              </a:spcBef>
              <a:buClr>
                <a:schemeClr val="dk1"/>
              </a:buClr>
              <a:buSzPts val="2400"/>
              <a:buNone/>
            </a:pPr>
            <a:r>
              <a:rPr lang="en-US" altLang="ko-KR" sz="1400" dirty="0">
                <a:latin typeface="나눔스퀘어OTF_ac Bold" panose="020B0600000101010101" pitchFamily="34" charset="-127"/>
                <a:ea typeface="나눔스퀘어OTF_ac Bold" panose="020B0600000101010101" pitchFamily="34" charset="-127"/>
                <a:sym typeface="Wingdings" panose="05000000000000000000" pitchFamily="2" charset="2"/>
              </a:rPr>
              <a:t> </a:t>
            </a:r>
            <a:r>
              <a:rPr lang="ko-KR" altLang="en-US" sz="1400" dirty="0">
                <a:latin typeface="나눔스퀘어OTF_ac Bold" panose="020B0600000101010101" pitchFamily="34" charset="-127"/>
                <a:ea typeface="나눔스퀘어OTF_ac Bold" panose="020B0600000101010101" pitchFamily="34" charset="-127"/>
              </a:rPr>
              <a:t>성능 향상을 위해 각 이상 분류기에서 분류를 진행한 후</a:t>
            </a:r>
            <a:r>
              <a:rPr lang="en-US" altLang="ko-KR" sz="1400" dirty="0">
                <a:latin typeface="나눔스퀘어OTF_ac Bold" panose="020B0600000101010101" pitchFamily="34" charset="-127"/>
                <a:ea typeface="나눔스퀘어OTF_ac Bold" panose="020B0600000101010101" pitchFamily="34" charset="-127"/>
              </a:rPr>
              <a:t>, </a:t>
            </a:r>
            <a:r>
              <a:rPr lang="ko-KR" altLang="en-US" sz="1400" dirty="0">
                <a:latin typeface="나눔스퀘어OTF_ac Bold" panose="020B0600000101010101" pitchFamily="34" charset="-127"/>
                <a:ea typeface="나눔스퀘어OTF_ac Bold" panose="020B0600000101010101" pitchFamily="34" charset="-127"/>
              </a:rPr>
              <a:t>이상으로 분류되지 않는 데이터를 정상으로 분류하는 방법을 채택</a:t>
            </a:r>
            <a:r>
              <a:rPr lang="en-US" altLang="ko-KR" sz="1400" dirty="0">
                <a:latin typeface="나눔스퀘어OTF_ac Bold" panose="020B0600000101010101" pitchFamily="34" charset="-127"/>
                <a:ea typeface="나눔스퀘어OTF_ac Bold" panose="020B0600000101010101" pitchFamily="34" charset="-127"/>
              </a:rPr>
              <a:t>.</a:t>
            </a:r>
          </a:p>
        </p:txBody>
      </p:sp>
      <p:pic>
        <p:nvPicPr>
          <p:cNvPr id="2050" name="Picture 2">
            <a:extLst>
              <a:ext uri="{FF2B5EF4-FFF2-40B4-BE49-F238E27FC236}">
                <a16:creationId xmlns:a16="http://schemas.microsoft.com/office/drawing/2014/main" id="{58B98FC8-C370-3FBB-C8AA-C3EF9297A4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8796" y="1669590"/>
            <a:ext cx="2659701" cy="2160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545F68C1-64BF-30D1-8223-C5459CF109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4897" y="1669590"/>
            <a:ext cx="2700000" cy="2160000"/>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그룹 12">
            <a:extLst>
              <a:ext uri="{FF2B5EF4-FFF2-40B4-BE49-F238E27FC236}">
                <a16:creationId xmlns:a16="http://schemas.microsoft.com/office/drawing/2014/main" id="{C4B23832-2ABD-9E1A-29FB-A5EE12CFA23B}"/>
              </a:ext>
            </a:extLst>
          </p:cNvPr>
          <p:cNvGrpSpPr/>
          <p:nvPr/>
        </p:nvGrpSpPr>
        <p:grpSpPr>
          <a:xfrm>
            <a:off x="4279796" y="1052134"/>
            <a:ext cx="3496851" cy="400050"/>
            <a:chOff x="2311400" y="1122328"/>
            <a:chExt cx="1282700" cy="400050"/>
          </a:xfrm>
          <a:solidFill>
            <a:srgbClr val="165982"/>
          </a:solidFill>
        </p:grpSpPr>
        <p:sp>
          <p:nvSpPr>
            <p:cNvPr id="14" name="사각형: 둥근 모서리 13">
              <a:extLst>
                <a:ext uri="{FF2B5EF4-FFF2-40B4-BE49-F238E27FC236}">
                  <a16:creationId xmlns:a16="http://schemas.microsoft.com/office/drawing/2014/main" id="{EEE03A6F-9CE3-A222-47F5-4FDDDEA6B4C1}"/>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15" name="내용 개체 틀 2">
              <a:extLst>
                <a:ext uri="{FF2B5EF4-FFF2-40B4-BE49-F238E27FC236}">
                  <a16:creationId xmlns:a16="http://schemas.microsoft.com/office/drawing/2014/main" id="{D750BC10-08AB-BB54-6A55-BABA1C703B93}"/>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Label 0 </a:t>
              </a:r>
              <a:r>
                <a:rPr lang="ko-KR" altLang="en-US" sz="1400" dirty="0">
                  <a:solidFill>
                    <a:schemeClr val="bg1"/>
                  </a:solidFill>
                  <a:latin typeface="나눔스퀘어OTF_ac" panose="020B0600000101010101" pitchFamily="34" charset="-127"/>
                  <a:ea typeface="나눔스퀘어OTF_ac" panose="020B0600000101010101" pitchFamily="34" charset="-127"/>
                </a:rPr>
                <a:t>분류기의 </a:t>
              </a:r>
              <a:r>
                <a:rPr lang="en-US" altLang="ko-KR" sz="1400" dirty="0">
                  <a:solidFill>
                    <a:schemeClr val="bg1"/>
                  </a:solidFill>
                  <a:latin typeface="나눔스퀘어OTF_ac" panose="020B0600000101010101" pitchFamily="34" charset="-127"/>
                  <a:ea typeface="나눔스퀘어OTF_ac" panose="020B0600000101010101" pitchFamily="34" charset="-127"/>
                </a:rPr>
                <a:t>Confusion Matrix</a:t>
              </a:r>
            </a:p>
          </p:txBody>
        </p:sp>
      </p:grpSp>
      <p:sp>
        <p:nvSpPr>
          <p:cNvPr id="3" name="Google Shape;193;p12">
            <a:extLst>
              <a:ext uri="{FF2B5EF4-FFF2-40B4-BE49-F238E27FC236}">
                <a16:creationId xmlns:a16="http://schemas.microsoft.com/office/drawing/2014/main" id="{CAC8C3A6-AB23-9B5E-B560-E2B373149F5B}"/>
              </a:ext>
            </a:extLst>
          </p:cNvPr>
          <p:cNvSpPr txBox="1">
            <a:spLocks/>
          </p:cNvSpPr>
          <p:nvPr/>
        </p:nvSpPr>
        <p:spPr>
          <a:xfrm>
            <a:off x="1443703" y="3827489"/>
            <a:ext cx="3760927" cy="1114908"/>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Clr>
                <a:schemeClr val="dk1"/>
              </a:buClr>
              <a:buSzPts val="2400"/>
              <a:buNone/>
            </a:pPr>
            <a:r>
              <a:rPr lang="ko-KR" altLang="en-US" sz="1800" dirty="0">
                <a:latin typeface="나눔스퀘어OTF_ac Bold" panose="020B0600000101010101" pitchFamily="34" charset="-127"/>
                <a:ea typeface="나눔스퀘어OTF_ac Bold" panose="020B0600000101010101" pitchFamily="34" charset="-127"/>
              </a:rPr>
              <a:t>분류기 </a:t>
            </a:r>
            <a:r>
              <a:rPr lang="en-US" altLang="ko-KR" sz="1800" dirty="0">
                <a:latin typeface="나눔스퀘어OTF_ac Bold" panose="020B0600000101010101" pitchFamily="34" charset="-127"/>
                <a:ea typeface="나눔스퀘어OTF_ac Bold" panose="020B0600000101010101" pitchFamily="34" charset="-127"/>
              </a:rPr>
              <a:t>A</a:t>
            </a:r>
          </a:p>
          <a:p>
            <a:pPr>
              <a:lnSpc>
                <a:spcPct val="100000"/>
              </a:lnSpc>
              <a:spcBef>
                <a:spcPts val="0"/>
              </a:spcBef>
              <a:buClr>
                <a:schemeClr val="dk1"/>
              </a:buClr>
              <a:buSzPts val="2400"/>
              <a:buFontTx/>
              <a:buChar char="-"/>
            </a:pPr>
            <a:r>
              <a:rPr lang="en-US" altLang="ko-KR" sz="1600" dirty="0">
                <a:latin typeface="나눔스퀘어OTF_ac" panose="020B0600000101010101" pitchFamily="34" charset="-127"/>
                <a:ea typeface="나눔스퀘어OTF_ac" panose="020B0600000101010101" pitchFamily="34" charset="-127"/>
              </a:rPr>
              <a:t>nu=0.05</a:t>
            </a:r>
          </a:p>
          <a:p>
            <a:pPr>
              <a:lnSpc>
                <a:spcPct val="100000"/>
              </a:lnSpc>
              <a:spcBef>
                <a:spcPts val="0"/>
              </a:spcBef>
              <a:buClr>
                <a:schemeClr val="dk1"/>
              </a:buClr>
              <a:buSzPts val="2400"/>
              <a:buFontTx/>
              <a:buChar char="-"/>
            </a:pPr>
            <a:r>
              <a:rPr lang="en-US" altLang="ko-KR" sz="1600" dirty="0">
                <a:latin typeface="나눔스퀘어OTF_ac" panose="020B0600000101010101" pitchFamily="34" charset="-127"/>
                <a:ea typeface="나눔스퀘어OTF_ac" panose="020B0600000101010101" pitchFamily="34" charset="-127"/>
              </a:rPr>
              <a:t>f1-score:</a:t>
            </a:r>
            <a:r>
              <a:rPr lang="ko-KR" altLang="en-US" sz="1600" dirty="0">
                <a:latin typeface="나눔스퀘어OTF_ac" panose="020B0600000101010101" pitchFamily="34" charset="-127"/>
                <a:ea typeface="나눔스퀘어OTF_ac" panose="020B0600000101010101" pitchFamily="34" charset="-127"/>
              </a:rPr>
              <a:t> </a:t>
            </a:r>
            <a:r>
              <a:rPr lang="en-US" altLang="ko-KR" sz="1600" dirty="0">
                <a:highlight>
                  <a:srgbClr val="CAE5F6"/>
                </a:highlight>
                <a:latin typeface="나눔스퀘어OTF_ac" panose="020B0600000101010101" pitchFamily="34" charset="-127"/>
                <a:ea typeface="나눔스퀘어OTF_ac" panose="020B0600000101010101" pitchFamily="34" charset="-127"/>
              </a:rPr>
              <a:t>0.9292</a:t>
            </a:r>
          </a:p>
          <a:p>
            <a:pPr>
              <a:lnSpc>
                <a:spcPct val="100000"/>
              </a:lnSpc>
              <a:spcBef>
                <a:spcPts val="0"/>
              </a:spcBef>
              <a:buClr>
                <a:schemeClr val="dk1"/>
              </a:buClr>
              <a:buSzPts val="2400"/>
              <a:buFontTx/>
              <a:buChar char="-"/>
            </a:pPr>
            <a:r>
              <a:rPr lang="ko-KR" altLang="en-US" sz="1600" dirty="0">
                <a:latin typeface="나눔스퀘어OTF_ac" panose="020B0600000101010101" pitchFamily="34" charset="-127"/>
                <a:ea typeface="나눔스퀘어OTF_ac" panose="020B0600000101010101" pitchFamily="34" charset="-127"/>
              </a:rPr>
              <a:t>이상 데이터 </a:t>
            </a:r>
            <a:r>
              <a:rPr lang="en-US" altLang="ko-KR" sz="1600" dirty="0">
                <a:latin typeface="나눔스퀘어OTF_ac" panose="020B0600000101010101" pitchFamily="34" charset="-127"/>
                <a:ea typeface="나눔스퀘어OTF_ac" panose="020B0600000101010101" pitchFamily="34" charset="-127"/>
              </a:rPr>
              <a:t>7</a:t>
            </a:r>
            <a:r>
              <a:rPr lang="ko-KR" altLang="en-US" sz="1600" dirty="0">
                <a:latin typeface="나눔스퀘어OTF_ac" panose="020B0600000101010101" pitchFamily="34" charset="-127"/>
                <a:ea typeface="나눔스퀘어OTF_ac" panose="020B0600000101010101" pitchFamily="34" charset="-127"/>
              </a:rPr>
              <a:t>개 중 </a:t>
            </a:r>
            <a:r>
              <a:rPr lang="en-US" altLang="ko-KR" sz="1600" dirty="0">
                <a:highlight>
                  <a:srgbClr val="CAE5F6"/>
                </a:highlight>
                <a:latin typeface="나눔스퀘어OTF_ac" panose="020B0600000101010101" pitchFamily="34" charset="-127"/>
                <a:ea typeface="나눔스퀘어OTF_ac" panose="020B0600000101010101" pitchFamily="34" charset="-127"/>
              </a:rPr>
              <a:t>1</a:t>
            </a:r>
            <a:r>
              <a:rPr lang="ko-KR" altLang="en-US" sz="1600" dirty="0">
                <a:highlight>
                  <a:srgbClr val="CAE5F6"/>
                </a:highlight>
                <a:latin typeface="나눔스퀘어OTF_ac" panose="020B0600000101010101" pitchFamily="34" charset="-127"/>
                <a:ea typeface="나눔스퀘어OTF_ac" panose="020B0600000101010101" pitchFamily="34" charset="-127"/>
              </a:rPr>
              <a:t>개</a:t>
            </a:r>
            <a:r>
              <a:rPr lang="ko-KR" altLang="en-US" sz="1600" dirty="0">
                <a:latin typeface="나눔스퀘어OTF_ac" panose="020B0600000101010101" pitchFamily="34" charset="-127"/>
                <a:ea typeface="나눔스퀘어OTF_ac" panose="020B0600000101010101" pitchFamily="34" charset="-127"/>
              </a:rPr>
              <a:t>만 이상으로 분류함</a:t>
            </a:r>
            <a:r>
              <a:rPr lang="en-US" altLang="ko-KR" sz="1600" dirty="0">
                <a:latin typeface="나눔스퀘어OTF_ac" panose="020B0600000101010101" pitchFamily="34" charset="-127"/>
                <a:ea typeface="나눔스퀘어OTF_ac" panose="020B0600000101010101" pitchFamily="34" charset="-127"/>
              </a:rPr>
              <a:t>.</a:t>
            </a:r>
          </a:p>
        </p:txBody>
      </p:sp>
      <p:sp>
        <p:nvSpPr>
          <p:cNvPr id="6" name="Google Shape;193;p12">
            <a:extLst>
              <a:ext uri="{FF2B5EF4-FFF2-40B4-BE49-F238E27FC236}">
                <a16:creationId xmlns:a16="http://schemas.microsoft.com/office/drawing/2014/main" id="{8C2E12FC-300D-C95B-796E-430E986A05A8}"/>
              </a:ext>
            </a:extLst>
          </p:cNvPr>
          <p:cNvSpPr txBox="1">
            <a:spLocks/>
          </p:cNvSpPr>
          <p:nvPr/>
        </p:nvSpPr>
        <p:spPr>
          <a:xfrm>
            <a:off x="6644433" y="3830787"/>
            <a:ext cx="3760928" cy="1114909"/>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Clr>
                <a:schemeClr val="dk1"/>
              </a:buClr>
              <a:buSzPts val="2400"/>
              <a:buNone/>
            </a:pPr>
            <a:r>
              <a:rPr lang="ko-KR" altLang="en-US" sz="1800" dirty="0">
                <a:latin typeface="나눔스퀘어OTF_ac Bold" panose="020B0600000101010101" pitchFamily="34" charset="-127"/>
                <a:ea typeface="나눔스퀘어OTF_ac Bold" panose="020B0600000101010101" pitchFamily="34" charset="-127"/>
              </a:rPr>
              <a:t>분류기 </a:t>
            </a:r>
            <a:r>
              <a:rPr lang="en-US" altLang="ko-KR" sz="1800" dirty="0">
                <a:latin typeface="나눔스퀘어OTF_ac Bold" panose="020B0600000101010101" pitchFamily="34" charset="-127"/>
                <a:ea typeface="나눔스퀘어OTF_ac Bold" panose="020B0600000101010101" pitchFamily="34" charset="-127"/>
              </a:rPr>
              <a:t>B</a:t>
            </a:r>
          </a:p>
          <a:p>
            <a:pPr>
              <a:lnSpc>
                <a:spcPct val="100000"/>
              </a:lnSpc>
              <a:spcBef>
                <a:spcPts val="0"/>
              </a:spcBef>
              <a:buClr>
                <a:schemeClr val="dk1"/>
              </a:buClr>
              <a:buSzPts val="2400"/>
              <a:buFontTx/>
              <a:buChar char="-"/>
            </a:pPr>
            <a:r>
              <a:rPr lang="en-US" altLang="ko-KR" sz="1600" dirty="0">
                <a:latin typeface="나눔스퀘어OTF_ac" panose="020B0600000101010101" pitchFamily="34" charset="-127"/>
                <a:ea typeface="나눔스퀘어OTF_ac" panose="020B0600000101010101" pitchFamily="34" charset="-127"/>
              </a:rPr>
              <a:t>nu=0.6</a:t>
            </a:r>
          </a:p>
          <a:p>
            <a:pPr>
              <a:lnSpc>
                <a:spcPct val="100000"/>
              </a:lnSpc>
              <a:spcBef>
                <a:spcPts val="0"/>
              </a:spcBef>
              <a:buClr>
                <a:schemeClr val="dk1"/>
              </a:buClr>
              <a:buSzPts val="2400"/>
              <a:buFontTx/>
              <a:buChar char="-"/>
            </a:pPr>
            <a:r>
              <a:rPr lang="en-US" altLang="ko-KR" sz="1600" dirty="0">
                <a:latin typeface="나눔스퀘어OTF_ac" panose="020B0600000101010101" pitchFamily="34" charset="-127"/>
                <a:ea typeface="나눔스퀘어OTF_ac" panose="020B0600000101010101" pitchFamily="34" charset="-127"/>
              </a:rPr>
              <a:t>f1-score:</a:t>
            </a:r>
            <a:r>
              <a:rPr lang="ko-KR" altLang="en-US" sz="1600" dirty="0">
                <a:latin typeface="나눔스퀘어OTF_ac" panose="020B0600000101010101" pitchFamily="34" charset="-127"/>
                <a:ea typeface="나눔스퀘어OTF_ac" panose="020B0600000101010101" pitchFamily="34" charset="-127"/>
              </a:rPr>
              <a:t> </a:t>
            </a:r>
            <a:r>
              <a:rPr lang="en-US" altLang="ko-KR" sz="1600" dirty="0">
                <a:highlight>
                  <a:srgbClr val="CAE5F6"/>
                </a:highlight>
                <a:latin typeface="나눔스퀘어OTF_ac" panose="020B0600000101010101" pitchFamily="34" charset="-127"/>
                <a:ea typeface="나눔스퀘어OTF_ac" panose="020B0600000101010101" pitchFamily="34" charset="-127"/>
              </a:rPr>
              <a:t>0.5255</a:t>
            </a:r>
          </a:p>
          <a:p>
            <a:pPr>
              <a:lnSpc>
                <a:spcPct val="100000"/>
              </a:lnSpc>
              <a:spcBef>
                <a:spcPts val="0"/>
              </a:spcBef>
              <a:buClr>
                <a:schemeClr val="dk1"/>
              </a:buClr>
              <a:buSzPts val="2400"/>
              <a:buFontTx/>
              <a:buChar char="-"/>
            </a:pPr>
            <a:r>
              <a:rPr lang="ko-KR" altLang="en-US" sz="1600" dirty="0">
                <a:latin typeface="나눔스퀘어OTF_ac" panose="020B0600000101010101" pitchFamily="34" charset="-127"/>
                <a:ea typeface="나눔스퀘어OTF_ac" panose="020B0600000101010101" pitchFamily="34" charset="-127"/>
              </a:rPr>
              <a:t>이상 데이터 </a:t>
            </a:r>
            <a:r>
              <a:rPr lang="en-US" altLang="ko-KR" sz="1600" dirty="0">
                <a:latin typeface="나눔스퀘어OTF_ac" panose="020B0600000101010101" pitchFamily="34" charset="-127"/>
                <a:ea typeface="나눔스퀘어OTF_ac" panose="020B0600000101010101" pitchFamily="34" charset="-127"/>
              </a:rPr>
              <a:t>7</a:t>
            </a:r>
            <a:r>
              <a:rPr lang="ko-KR" altLang="en-US" sz="1600" dirty="0">
                <a:latin typeface="나눔스퀘어OTF_ac" panose="020B0600000101010101" pitchFamily="34" charset="-127"/>
                <a:ea typeface="나눔스퀘어OTF_ac" panose="020B0600000101010101" pitchFamily="34" charset="-127"/>
              </a:rPr>
              <a:t>개 중 </a:t>
            </a:r>
            <a:r>
              <a:rPr lang="en-US" altLang="ko-KR" sz="1600" dirty="0">
                <a:highlight>
                  <a:srgbClr val="CAE5F6"/>
                </a:highlight>
                <a:latin typeface="나눔스퀘어OTF_ac" panose="020B0600000101010101" pitchFamily="34" charset="-127"/>
                <a:ea typeface="나눔스퀘어OTF_ac" panose="020B0600000101010101" pitchFamily="34" charset="-127"/>
              </a:rPr>
              <a:t>6</a:t>
            </a:r>
            <a:r>
              <a:rPr lang="ko-KR" altLang="en-US" sz="1600" dirty="0">
                <a:highlight>
                  <a:srgbClr val="CAE5F6"/>
                </a:highlight>
                <a:latin typeface="나눔스퀘어OTF_ac" panose="020B0600000101010101" pitchFamily="34" charset="-127"/>
                <a:ea typeface="나눔스퀘어OTF_ac" panose="020B0600000101010101" pitchFamily="34" charset="-127"/>
              </a:rPr>
              <a:t>개</a:t>
            </a:r>
            <a:r>
              <a:rPr lang="ko-KR" altLang="en-US" sz="1600" dirty="0">
                <a:latin typeface="나눔스퀘어OTF_ac" panose="020B0600000101010101" pitchFamily="34" charset="-127"/>
                <a:ea typeface="나눔스퀘어OTF_ac" panose="020B0600000101010101" pitchFamily="34" charset="-127"/>
              </a:rPr>
              <a:t>를 이상으로 분류함</a:t>
            </a:r>
            <a:r>
              <a:rPr lang="en-US" altLang="ko-KR" sz="1600" dirty="0">
                <a:latin typeface="나눔스퀘어OTF_ac" panose="020B0600000101010101" pitchFamily="34" charset="-127"/>
                <a:ea typeface="나눔스퀘어OTF_ac" panose="020B0600000101010101" pitchFamily="34" charset="-127"/>
              </a:rPr>
              <a:t>.</a:t>
            </a:r>
          </a:p>
        </p:txBody>
      </p:sp>
      <p:sp>
        <p:nvSpPr>
          <p:cNvPr id="8" name="내용 개체 틀 2">
            <a:extLst>
              <a:ext uri="{FF2B5EF4-FFF2-40B4-BE49-F238E27FC236}">
                <a16:creationId xmlns:a16="http://schemas.microsoft.com/office/drawing/2014/main" id="{780C1F57-F193-DEB4-FFEF-C3EE41DC75DC}"/>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Research Design</a:t>
            </a:r>
          </a:p>
        </p:txBody>
      </p:sp>
    </p:spTree>
    <p:extLst>
      <p:ext uri="{BB962C8B-B14F-4D97-AF65-F5344CB8AC3E}">
        <p14:creationId xmlns:p14="http://schemas.microsoft.com/office/powerpoint/2010/main" val="34226177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최종 모형 설계</a:t>
            </a:r>
          </a:p>
        </p:txBody>
      </p:sp>
      <p:grpSp>
        <p:nvGrpSpPr>
          <p:cNvPr id="9" name="그룹 8">
            <a:extLst>
              <a:ext uri="{FF2B5EF4-FFF2-40B4-BE49-F238E27FC236}">
                <a16:creationId xmlns:a16="http://schemas.microsoft.com/office/drawing/2014/main" id="{DFD39B0F-FB3A-6BA6-B092-F7858F654E58}"/>
              </a:ext>
            </a:extLst>
          </p:cNvPr>
          <p:cNvGrpSpPr/>
          <p:nvPr/>
        </p:nvGrpSpPr>
        <p:grpSpPr>
          <a:xfrm>
            <a:off x="4897582" y="1064477"/>
            <a:ext cx="2261278" cy="400050"/>
            <a:chOff x="2311400" y="1122328"/>
            <a:chExt cx="1282700" cy="400050"/>
          </a:xfrm>
          <a:solidFill>
            <a:srgbClr val="165982"/>
          </a:solidFill>
        </p:grpSpPr>
        <p:sp>
          <p:nvSpPr>
            <p:cNvPr id="10" name="사각형: 둥근 모서리 9">
              <a:extLst>
                <a:ext uri="{FF2B5EF4-FFF2-40B4-BE49-F238E27FC236}">
                  <a16:creationId xmlns:a16="http://schemas.microsoft.com/office/drawing/2014/main" id="{D71F8D43-7A30-8512-6922-1A247C3A4F0B}"/>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11" name="내용 개체 틀 2">
              <a:extLst>
                <a:ext uri="{FF2B5EF4-FFF2-40B4-BE49-F238E27FC236}">
                  <a16:creationId xmlns:a16="http://schemas.microsoft.com/office/drawing/2014/main" id="{824A9403-E8C7-CD6C-404E-0EA6CBA76733}"/>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ko-KR" altLang="en-US" sz="1400" dirty="0">
                  <a:solidFill>
                    <a:schemeClr val="bg1"/>
                  </a:solidFill>
                  <a:latin typeface="나눔스퀘어OTF_ac" panose="020B0600000101010101" pitchFamily="34" charset="-127"/>
                  <a:ea typeface="나눔스퀘어OTF_ac" panose="020B0600000101010101" pitchFamily="34" charset="-127"/>
                </a:rPr>
                <a:t>이상 탐지기 구조도</a:t>
              </a:r>
              <a:endParaRPr lang="en-US" altLang="ko-KR" sz="1400" dirty="0">
                <a:solidFill>
                  <a:schemeClr val="bg1"/>
                </a:solidFill>
                <a:latin typeface="나눔스퀘어OTF_ac" panose="020B0600000101010101" pitchFamily="34" charset="-127"/>
                <a:ea typeface="나눔스퀘어OTF_ac" panose="020B0600000101010101" pitchFamily="34" charset="-127"/>
              </a:endParaRPr>
            </a:p>
          </p:txBody>
        </p:sp>
      </p:grpSp>
      <p:pic>
        <p:nvPicPr>
          <p:cNvPr id="12" name="Picture 2">
            <a:extLst>
              <a:ext uri="{FF2B5EF4-FFF2-40B4-BE49-F238E27FC236}">
                <a16:creationId xmlns:a16="http://schemas.microsoft.com/office/drawing/2014/main" id="{0708B2CD-8D0B-F217-1434-AF491E8A16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5837" y="1763831"/>
            <a:ext cx="9264768" cy="4538272"/>
          </a:xfrm>
          <a:prstGeom prst="rect">
            <a:avLst/>
          </a:prstGeom>
          <a:noFill/>
          <a:extLst>
            <a:ext uri="{909E8E84-426E-40DD-AFC4-6F175D3DCCD1}">
              <a14:hiddenFill xmlns:a14="http://schemas.microsoft.com/office/drawing/2010/main">
                <a:solidFill>
                  <a:srgbClr val="FFFFFF"/>
                </a:solidFill>
              </a14:hiddenFill>
            </a:ext>
          </a:extLst>
        </p:spPr>
      </p:pic>
      <p:sp>
        <p:nvSpPr>
          <p:cNvPr id="3" name="내용 개체 틀 2">
            <a:extLst>
              <a:ext uri="{FF2B5EF4-FFF2-40B4-BE49-F238E27FC236}">
                <a16:creationId xmlns:a16="http://schemas.microsoft.com/office/drawing/2014/main" id="{55AB2BFF-B1AE-024E-F2EC-FBC67295E758}"/>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Research Design</a:t>
            </a:r>
          </a:p>
        </p:txBody>
      </p:sp>
    </p:spTree>
    <p:extLst>
      <p:ext uri="{BB962C8B-B14F-4D97-AF65-F5344CB8AC3E}">
        <p14:creationId xmlns:p14="http://schemas.microsoft.com/office/powerpoint/2010/main" val="2117759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19F0E5AB-9BF1-4AF5-BC12-61662BE00765}"/>
              </a:ext>
            </a:extLst>
          </p:cNvPr>
          <p:cNvSpPr/>
          <p:nvPr/>
        </p:nvSpPr>
        <p:spPr>
          <a:xfrm>
            <a:off x="0" y="0"/>
            <a:ext cx="12192000" cy="6858000"/>
          </a:xfrm>
          <a:prstGeom prst="rect">
            <a:avLst/>
          </a:prstGeom>
          <a:solidFill>
            <a:srgbClr val="EEB8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a:extLst>
              <a:ext uri="{FF2B5EF4-FFF2-40B4-BE49-F238E27FC236}">
                <a16:creationId xmlns:a16="http://schemas.microsoft.com/office/drawing/2014/main" id="{275080E5-4575-4CFE-8326-81A6CB2CBCAE}"/>
              </a:ext>
            </a:extLst>
          </p:cNvPr>
          <p:cNvSpPr/>
          <p:nvPr/>
        </p:nvSpPr>
        <p:spPr>
          <a:xfrm>
            <a:off x="1863342" y="2852162"/>
            <a:ext cx="8268205" cy="950977"/>
          </a:xfrm>
          <a:prstGeom prst="rect">
            <a:avLst/>
          </a:prstGeom>
          <a:solidFill>
            <a:srgbClr val="165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Bold" panose="020B0600000101010101" pitchFamily="34" charset="-127"/>
              <a:ea typeface="나눔스퀘어OTF_ac Bold" panose="020B0600000101010101" pitchFamily="34" charset="-127"/>
            </a:endParaRPr>
          </a:p>
        </p:txBody>
      </p:sp>
      <p:sp>
        <p:nvSpPr>
          <p:cNvPr id="2" name="제목 1">
            <a:extLst>
              <a:ext uri="{FF2B5EF4-FFF2-40B4-BE49-F238E27FC236}">
                <a16:creationId xmlns:a16="http://schemas.microsoft.com/office/drawing/2014/main" id="{CB229CBD-F4AB-4289-B0D6-8690FA115D33}"/>
              </a:ext>
            </a:extLst>
          </p:cNvPr>
          <p:cNvSpPr>
            <a:spLocks noGrp="1"/>
          </p:cNvSpPr>
          <p:nvPr>
            <p:ph type="ctrTitle"/>
          </p:nvPr>
        </p:nvSpPr>
        <p:spPr>
          <a:xfrm>
            <a:off x="1258006" y="1505911"/>
            <a:ext cx="9478879" cy="2121567"/>
          </a:xfrm>
        </p:spPr>
        <p:txBody>
          <a:bodyPr>
            <a:noAutofit/>
          </a:bodyPr>
          <a:lstStyle/>
          <a:p>
            <a:br>
              <a:rPr lang="ko-KR" altLang="en-US" sz="3600" dirty="0">
                <a:solidFill>
                  <a:srgbClr val="EFF1F5"/>
                </a:solidFill>
                <a:latin typeface="나눔스퀘어OTF_ac Bold" panose="020B0600000101010101" pitchFamily="34" charset="-127"/>
                <a:ea typeface="나눔스퀘어OTF_ac Bold" panose="020B0600000101010101" pitchFamily="34" charset="-127"/>
              </a:rPr>
            </a:br>
            <a:r>
              <a:rPr lang="ko-KR" altLang="en-US" sz="3600" dirty="0">
                <a:solidFill>
                  <a:srgbClr val="EFF1F5"/>
                </a:solidFill>
                <a:latin typeface="나눔스퀘어OTF_ac Bold" panose="020B0600000101010101" pitchFamily="34" charset="-127"/>
                <a:ea typeface="나눔스퀘어OTF_ac Bold" panose="020B0600000101010101" pitchFamily="34" charset="-127"/>
              </a:rPr>
              <a:t> </a:t>
            </a:r>
            <a:r>
              <a:rPr lang="en-US" altLang="ko-KR" sz="3600" dirty="0">
                <a:solidFill>
                  <a:srgbClr val="EFF1F5"/>
                </a:solidFill>
                <a:latin typeface="나눔스퀘어OTF_ac Bold" panose="020B0600000101010101" pitchFamily="34" charset="-127"/>
                <a:ea typeface="나눔스퀘어OTF_ac Bold" panose="020B0600000101010101" pitchFamily="34" charset="-127"/>
              </a:rPr>
              <a:t>III. Modeling</a:t>
            </a:r>
            <a:endParaRPr lang="ko-KR" altLang="en-US" sz="3600" dirty="0">
              <a:solidFill>
                <a:srgbClr val="EFF1F5"/>
              </a:solidFill>
              <a:latin typeface="나눔스퀘어OTF_ac Bold" panose="020B0600000101010101" pitchFamily="34" charset="-127"/>
              <a:ea typeface="나눔스퀘어OTF_ac Bold" panose="020B0600000101010101" pitchFamily="34" charset="-127"/>
            </a:endParaRPr>
          </a:p>
        </p:txBody>
      </p:sp>
      <p:sp>
        <p:nvSpPr>
          <p:cNvPr id="6" name="직사각형 5">
            <a:extLst>
              <a:ext uri="{FF2B5EF4-FFF2-40B4-BE49-F238E27FC236}">
                <a16:creationId xmlns:a16="http://schemas.microsoft.com/office/drawing/2014/main" id="{86EE3BBD-ED95-47DF-A202-3B5D109E3854}"/>
              </a:ext>
            </a:extLst>
          </p:cNvPr>
          <p:cNvSpPr/>
          <p:nvPr/>
        </p:nvSpPr>
        <p:spPr>
          <a:xfrm>
            <a:off x="378593" y="356135"/>
            <a:ext cx="11434813" cy="615054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430722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실행 환경</a:t>
            </a:r>
          </a:p>
        </p:txBody>
      </p:sp>
      <p:sp>
        <p:nvSpPr>
          <p:cNvPr id="5" name="내용 개체 틀 2">
            <a:extLst>
              <a:ext uri="{FF2B5EF4-FFF2-40B4-BE49-F238E27FC236}">
                <a16:creationId xmlns:a16="http://schemas.microsoft.com/office/drawing/2014/main" id="{BBF192BC-8E88-3FF3-78B5-AD10F42F39A7}"/>
              </a:ext>
            </a:extLst>
          </p:cNvPr>
          <p:cNvSpPr txBox="1">
            <a:spLocks/>
          </p:cNvSpPr>
          <p:nvPr/>
        </p:nvSpPr>
        <p:spPr>
          <a:xfrm>
            <a:off x="377294"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Modeling</a:t>
            </a:r>
          </a:p>
        </p:txBody>
      </p:sp>
      <p:sp>
        <p:nvSpPr>
          <p:cNvPr id="3" name="Google Shape;193;p12">
            <a:extLst>
              <a:ext uri="{FF2B5EF4-FFF2-40B4-BE49-F238E27FC236}">
                <a16:creationId xmlns:a16="http://schemas.microsoft.com/office/drawing/2014/main" id="{0A7767AF-1D8B-7F8A-AC08-AB9645499F85}"/>
              </a:ext>
            </a:extLst>
          </p:cNvPr>
          <p:cNvSpPr txBox="1">
            <a:spLocks/>
          </p:cNvSpPr>
          <p:nvPr/>
        </p:nvSpPr>
        <p:spPr>
          <a:xfrm>
            <a:off x="951722" y="1779374"/>
            <a:ext cx="10509385" cy="4483740"/>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dk1"/>
              </a:buClr>
              <a:buSzPts val="2400"/>
              <a:buNone/>
            </a:pPr>
            <a:r>
              <a:rPr lang="en-US" altLang="ko-KR" sz="1800" dirty="0">
                <a:latin typeface="나눔스퀘어OTF_ac Bold" panose="020B0600000101010101" pitchFamily="34" charset="-127"/>
                <a:ea typeface="나눔스퀘어OTF_ac Bold" panose="020B0600000101010101" pitchFamily="34" charset="-127"/>
              </a:rPr>
              <a:t>(1) </a:t>
            </a:r>
            <a:r>
              <a:rPr lang="ko-KR" altLang="en-US" sz="1800" dirty="0">
                <a:latin typeface="나눔스퀘어OTF_ac Bold" panose="020B0600000101010101" pitchFamily="34" charset="-127"/>
                <a:ea typeface="나눔스퀘어OTF_ac Bold" panose="020B0600000101010101" pitchFamily="34" charset="-127"/>
              </a:rPr>
              <a:t>실행 환경</a:t>
            </a:r>
            <a:endParaRPr lang="en-US" altLang="ko-KR" sz="1800" dirty="0">
              <a:latin typeface="나눔스퀘어OTF_ac Bold" panose="020B0600000101010101" pitchFamily="34" charset="-127"/>
              <a:ea typeface="나눔스퀘어OTF_ac Bold" panose="020B0600000101010101" pitchFamily="34" charset="-127"/>
            </a:endParaRPr>
          </a:p>
          <a:p>
            <a:pPr>
              <a:lnSpc>
                <a:spcPct val="100000"/>
              </a:lnSpc>
              <a:spcBef>
                <a:spcPts val="0"/>
              </a:spcBef>
              <a:buClr>
                <a:schemeClr val="dk1"/>
              </a:buClr>
              <a:buSzPts val="2400"/>
              <a:buFontTx/>
              <a:buChar char="-"/>
            </a:pPr>
            <a:r>
              <a:rPr lang="en-US" altLang="ko-KR" sz="1600" dirty="0">
                <a:latin typeface="나눔스퀘어OTF_ac" panose="020B0600000101010101" pitchFamily="34" charset="-127"/>
                <a:ea typeface="나눔스퀘어OTF_ac" panose="020B0600000101010101" pitchFamily="34" charset="-127"/>
              </a:rPr>
              <a:t>Google </a:t>
            </a:r>
            <a:r>
              <a:rPr lang="en-US" altLang="ko-KR" sz="1600" dirty="0" err="1">
                <a:latin typeface="나눔스퀘어OTF_ac" panose="020B0600000101010101" pitchFamily="34" charset="-127"/>
                <a:ea typeface="나눔스퀘어OTF_ac" panose="020B0600000101010101" pitchFamily="34" charset="-127"/>
              </a:rPr>
              <a:t>Colab</a:t>
            </a:r>
            <a:r>
              <a:rPr lang="en-US" altLang="ko-KR" sz="1600" dirty="0">
                <a:latin typeface="나눔스퀘어OTF_ac" panose="020B0600000101010101" pitchFamily="34" charset="-127"/>
                <a:ea typeface="나눔스퀘어OTF_ac" panose="020B0600000101010101" pitchFamily="34" charset="-127"/>
              </a:rPr>
              <a:t> </a:t>
            </a:r>
            <a:r>
              <a:rPr lang="ko-KR" altLang="en-US" sz="1600" dirty="0">
                <a:latin typeface="나눔스퀘어OTF_ac" panose="020B0600000101010101" pitchFamily="34" charset="-127"/>
                <a:ea typeface="나눔스퀘어OTF_ac" panose="020B0600000101010101" pitchFamily="34" charset="-127"/>
              </a:rPr>
              <a:t>및 개인 노트북의 </a:t>
            </a:r>
            <a:r>
              <a:rPr lang="en-US" altLang="ko-KR" sz="1600" dirty="0">
                <a:highlight>
                  <a:srgbClr val="CAE5F6"/>
                </a:highlight>
                <a:latin typeface="나눔스퀘어OTF_ac" panose="020B0600000101010101" pitchFamily="34" charset="-127"/>
                <a:ea typeface="나눔스퀘어OTF_ac" panose="020B0600000101010101" pitchFamily="34" charset="-127"/>
              </a:rPr>
              <a:t>CPU </a:t>
            </a:r>
            <a:r>
              <a:rPr lang="ko-KR" altLang="en-US" sz="1600" dirty="0">
                <a:highlight>
                  <a:srgbClr val="CAE5F6"/>
                </a:highlight>
                <a:latin typeface="나눔스퀘어OTF_ac" panose="020B0600000101010101" pitchFamily="34" charset="-127"/>
                <a:ea typeface="나눔스퀘어OTF_ac" panose="020B0600000101010101" pitchFamily="34" charset="-127"/>
              </a:rPr>
              <a:t>환경</a:t>
            </a:r>
            <a:r>
              <a:rPr lang="ko-KR" altLang="en-US" sz="1600" dirty="0">
                <a:latin typeface="나눔스퀘어OTF_ac" panose="020B0600000101010101" pitchFamily="34" charset="-127"/>
                <a:ea typeface="나눔스퀘어OTF_ac" panose="020B0600000101010101" pitchFamily="34" charset="-127"/>
              </a:rPr>
              <a:t>에서 실행함</a:t>
            </a:r>
            <a:r>
              <a:rPr lang="en-US" altLang="ko-KR" sz="1600" dirty="0">
                <a:latin typeface="나눔스퀘어OTF_ac" panose="020B0600000101010101" pitchFamily="34" charset="-127"/>
                <a:ea typeface="나눔스퀘어OTF_ac" panose="020B0600000101010101" pitchFamily="34" charset="-127"/>
              </a:rPr>
              <a:t>.</a:t>
            </a:r>
          </a:p>
          <a:p>
            <a:pPr marL="0" indent="0">
              <a:lnSpc>
                <a:spcPct val="100000"/>
              </a:lnSpc>
              <a:spcBef>
                <a:spcPts val="0"/>
              </a:spcBef>
              <a:buClr>
                <a:schemeClr val="dk1"/>
              </a:buClr>
              <a:buSzPts val="2400"/>
              <a:buNone/>
            </a:pPr>
            <a:endParaRPr lang="en-US" altLang="ko-KR" sz="1800" dirty="0">
              <a:latin typeface="나눔스퀘어OTF_ac Bold" panose="020B0600000101010101" pitchFamily="34" charset="-127"/>
              <a:ea typeface="나눔스퀘어OTF_ac Bold" panose="020B0600000101010101" pitchFamily="34" charset="-127"/>
            </a:endParaRPr>
          </a:p>
          <a:p>
            <a:pPr marL="0" indent="0">
              <a:lnSpc>
                <a:spcPct val="100000"/>
              </a:lnSpc>
              <a:spcBef>
                <a:spcPts val="0"/>
              </a:spcBef>
              <a:buClr>
                <a:schemeClr val="dk1"/>
              </a:buClr>
              <a:buSzPts val="2400"/>
              <a:buNone/>
            </a:pPr>
            <a:r>
              <a:rPr lang="en-US" altLang="ko-KR" sz="1800" dirty="0">
                <a:latin typeface="나눔스퀘어OTF_ac Bold" panose="020B0600000101010101" pitchFamily="34" charset="-127"/>
                <a:ea typeface="나눔스퀘어OTF_ac Bold" panose="020B0600000101010101" pitchFamily="34" charset="-127"/>
              </a:rPr>
              <a:t>(2) </a:t>
            </a:r>
            <a:r>
              <a:rPr lang="ko-KR" altLang="en-US" sz="1800" dirty="0">
                <a:latin typeface="나눔스퀘어OTF_ac Bold" panose="020B0600000101010101" pitchFamily="34" charset="-127"/>
                <a:ea typeface="나눔스퀘어OTF_ac Bold" panose="020B0600000101010101" pitchFamily="34" charset="-127"/>
              </a:rPr>
              <a:t>사용 라이브러리 </a:t>
            </a:r>
            <a:endParaRPr lang="en-US" altLang="ko-KR" sz="1800" dirty="0">
              <a:latin typeface="나눔스퀘어OTF_ac Bold" panose="020B0600000101010101" pitchFamily="34" charset="-127"/>
              <a:ea typeface="나눔스퀘어OTF_ac Bold" panose="020B0600000101010101" pitchFamily="34" charset="-127"/>
            </a:endParaRPr>
          </a:p>
          <a:p>
            <a:pPr>
              <a:lnSpc>
                <a:spcPct val="100000"/>
              </a:lnSpc>
              <a:spcBef>
                <a:spcPts val="0"/>
              </a:spcBef>
              <a:buClr>
                <a:schemeClr val="dk1"/>
              </a:buClr>
              <a:buSzPts val="2400"/>
              <a:buFontTx/>
              <a:buChar char="-"/>
            </a:pPr>
            <a:r>
              <a:rPr lang="en-US" altLang="ko-KR" sz="1600" dirty="0">
                <a:latin typeface="나눔스퀘어OTF_ac" panose="020B0600000101010101" pitchFamily="34" charset="-127"/>
                <a:ea typeface="나눔스퀘어OTF_ac" panose="020B0600000101010101" pitchFamily="34" charset="-127"/>
              </a:rPr>
              <a:t>matplotlib : 3.5.1</a:t>
            </a:r>
          </a:p>
          <a:p>
            <a:pPr>
              <a:lnSpc>
                <a:spcPct val="100000"/>
              </a:lnSpc>
              <a:spcBef>
                <a:spcPts val="0"/>
              </a:spcBef>
              <a:buClr>
                <a:schemeClr val="dk1"/>
              </a:buClr>
              <a:buSzPts val="2400"/>
              <a:buFontTx/>
              <a:buChar char="-"/>
            </a:pPr>
            <a:r>
              <a:rPr lang="en-US" altLang="ko-KR" sz="1600" dirty="0" err="1">
                <a:latin typeface="나눔스퀘어OTF_ac" panose="020B0600000101010101" pitchFamily="34" charset="-127"/>
                <a:ea typeface="나눔스퀘어OTF_ac" panose="020B0600000101010101" pitchFamily="34" charset="-127"/>
              </a:rPr>
              <a:t>numpy</a:t>
            </a:r>
            <a:r>
              <a:rPr lang="en-US" altLang="ko-KR" sz="1600" dirty="0">
                <a:latin typeface="나눔스퀘어OTF_ac" panose="020B0600000101010101" pitchFamily="34" charset="-127"/>
                <a:ea typeface="나눔스퀘어OTF_ac" panose="020B0600000101010101" pitchFamily="34" charset="-127"/>
              </a:rPr>
              <a:t> : 1.21.5</a:t>
            </a:r>
          </a:p>
          <a:p>
            <a:pPr>
              <a:lnSpc>
                <a:spcPct val="100000"/>
              </a:lnSpc>
              <a:spcBef>
                <a:spcPts val="0"/>
              </a:spcBef>
              <a:buClr>
                <a:schemeClr val="dk1"/>
              </a:buClr>
              <a:buSzPts val="2400"/>
              <a:buFontTx/>
              <a:buChar char="-"/>
            </a:pPr>
            <a:r>
              <a:rPr lang="en-US" altLang="ko-KR" sz="1600" dirty="0">
                <a:latin typeface="나눔스퀘어OTF_ac" panose="020B0600000101010101" pitchFamily="34" charset="-127"/>
                <a:ea typeface="나눔스퀘어OTF_ac" panose="020B0600000101010101" pitchFamily="34" charset="-127"/>
              </a:rPr>
              <a:t>pandas : 1.4.2</a:t>
            </a:r>
          </a:p>
          <a:p>
            <a:pPr>
              <a:lnSpc>
                <a:spcPct val="100000"/>
              </a:lnSpc>
              <a:spcBef>
                <a:spcPts val="0"/>
              </a:spcBef>
              <a:buClr>
                <a:schemeClr val="dk1"/>
              </a:buClr>
              <a:buSzPts val="2400"/>
              <a:buFontTx/>
              <a:buChar char="-"/>
            </a:pPr>
            <a:r>
              <a:rPr lang="en-US" altLang="ko-KR" sz="1600" dirty="0">
                <a:latin typeface="나눔스퀘어OTF_ac" panose="020B0600000101010101" pitchFamily="34" charset="-127"/>
                <a:ea typeface="나눔스퀘어OTF_ac" panose="020B0600000101010101" pitchFamily="34" charset="-127"/>
              </a:rPr>
              <a:t>seaborn : 0.11.2 </a:t>
            </a:r>
          </a:p>
          <a:p>
            <a:pPr>
              <a:lnSpc>
                <a:spcPct val="100000"/>
              </a:lnSpc>
              <a:spcBef>
                <a:spcPts val="0"/>
              </a:spcBef>
              <a:buClr>
                <a:schemeClr val="dk1"/>
              </a:buClr>
              <a:buSzPts val="2400"/>
              <a:buFontTx/>
              <a:buChar char="-"/>
            </a:pPr>
            <a:r>
              <a:rPr lang="en-US" altLang="ko-KR" sz="1600" dirty="0" err="1">
                <a:latin typeface="나눔스퀘어OTF_ac" panose="020B0600000101010101" pitchFamily="34" charset="-127"/>
                <a:ea typeface="나눔스퀘어OTF_ac" panose="020B0600000101010101" pitchFamily="34" charset="-127"/>
              </a:rPr>
              <a:t>sklearn</a:t>
            </a:r>
            <a:r>
              <a:rPr lang="en-US" altLang="ko-KR" sz="1600" dirty="0">
                <a:latin typeface="나눔스퀘어OTF_ac" panose="020B0600000101010101" pitchFamily="34" charset="-127"/>
                <a:ea typeface="나눔스퀘어OTF_ac" panose="020B0600000101010101" pitchFamily="34" charset="-127"/>
              </a:rPr>
              <a:t> : 1.0.2 		</a:t>
            </a:r>
          </a:p>
          <a:p>
            <a:pPr>
              <a:lnSpc>
                <a:spcPct val="100000"/>
              </a:lnSpc>
              <a:spcBef>
                <a:spcPts val="0"/>
              </a:spcBef>
              <a:buClr>
                <a:schemeClr val="dk1"/>
              </a:buClr>
              <a:buSzPts val="2400"/>
              <a:buFontTx/>
              <a:buChar char="-"/>
            </a:pPr>
            <a:r>
              <a:rPr lang="en-US" altLang="ko-KR" sz="1600" dirty="0" err="1">
                <a:latin typeface="나눔스퀘어OTF_ac" panose="020B0600000101010101" pitchFamily="34" charset="-127"/>
                <a:ea typeface="나눔스퀘어OTF_ac" panose="020B0600000101010101" pitchFamily="34" charset="-127"/>
              </a:rPr>
              <a:t>lightgbm</a:t>
            </a:r>
            <a:r>
              <a:rPr lang="en-US" altLang="ko-KR" sz="1600" dirty="0">
                <a:latin typeface="나눔스퀘어OTF_ac" panose="020B0600000101010101" pitchFamily="34" charset="-127"/>
                <a:ea typeface="나눔스퀘어OTF_ac" panose="020B0600000101010101" pitchFamily="34" charset="-127"/>
              </a:rPr>
              <a:t> : 4.0.0</a:t>
            </a:r>
          </a:p>
          <a:p>
            <a:pPr>
              <a:lnSpc>
                <a:spcPct val="100000"/>
              </a:lnSpc>
              <a:spcBef>
                <a:spcPts val="0"/>
              </a:spcBef>
              <a:buClr>
                <a:schemeClr val="dk1"/>
              </a:buClr>
              <a:buSzPts val="2400"/>
              <a:buFontTx/>
              <a:buChar char="-"/>
            </a:pPr>
            <a:r>
              <a:rPr lang="en-US" altLang="ko-KR" sz="1600" dirty="0" err="1">
                <a:latin typeface="나눔스퀘어OTF_ac" panose="020B0600000101010101" pitchFamily="34" charset="-127"/>
                <a:ea typeface="나눔스퀘어OTF_ac" panose="020B0600000101010101" pitchFamily="34" charset="-127"/>
              </a:rPr>
              <a:t>xgboost</a:t>
            </a:r>
            <a:r>
              <a:rPr lang="en-US" altLang="ko-KR" sz="1600" dirty="0">
                <a:latin typeface="나눔스퀘어OTF_ac" panose="020B0600000101010101" pitchFamily="34" charset="-127"/>
                <a:ea typeface="나눔스퀘어OTF_ac" panose="020B0600000101010101" pitchFamily="34" charset="-127"/>
              </a:rPr>
              <a:t> : 1.7.6 </a:t>
            </a:r>
          </a:p>
        </p:txBody>
      </p:sp>
      <p:grpSp>
        <p:nvGrpSpPr>
          <p:cNvPr id="6" name="그룹 5">
            <a:extLst>
              <a:ext uri="{FF2B5EF4-FFF2-40B4-BE49-F238E27FC236}">
                <a16:creationId xmlns:a16="http://schemas.microsoft.com/office/drawing/2014/main" id="{B6F3E66F-A69E-E891-E115-13496ACC54F1}"/>
              </a:ext>
            </a:extLst>
          </p:cNvPr>
          <p:cNvGrpSpPr/>
          <p:nvPr/>
        </p:nvGrpSpPr>
        <p:grpSpPr>
          <a:xfrm>
            <a:off x="5082977" y="1064477"/>
            <a:ext cx="1890490" cy="400050"/>
            <a:chOff x="2311400" y="1122328"/>
            <a:chExt cx="1282700" cy="400050"/>
          </a:xfrm>
          <a:solidFill>
            <a:srgbClr val="165982"/>
          </a:solidFill>
        </p:grpSpPr>
        <p:sp>
          <p:nvSpPr>
            <p:cNvPr id="8" name="사각형: 둥근 모서리 7">
              <a:extLst>
                <a:ext uri="{FF2B5EF4-FFF2-40B4-BE49-F238E27FC236}">
                  <a16:creationId xmlns:a16="http://schemas.microsoft.com/office/drawing/2014/main" id="{2D929DCC-9BE8-4D8C-7600-9E1CCF295C5B}"/>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나눔스퀘어OTF_ac" panose="020B0600000101010101" pitchFamily="34" charset="-127"/>
                <a:ea typeface="나눔스퀘어OTF_ac" panose="020B0600000101010101" pitchFamily="34" charset="-127"/>
              </a:endParaRPr>
            </a:p>
          </p:txBody>
        </p:sp>
        <p:sp>
          <p:nvSpPr>
            <p:cNvPr id="9" name="내용 개체 틀 2">
              <a:extLst>
                <a:ext uri="{FF2B5EF4-FFF2-40B4-BE49-F238E27FC236}">
                  <a16:creationId xmlns:a16="http://schemas.microsoft.com/office/drawing/2014/main" id="{284D84FD-D1FE-E6D4-9F11-E5CD21DC835E}"/>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ko-KR" altLang="en-US" sz="1400" dirty="0">
                  <a:solidFill>
                    <a:schemeClr val="bg1"/>
                  </a:solidFill>
                  <a:latin typeface="나눔스퀘어OTF_ac" panose="020B0600000101010101" pitchFamily="34" charset="-127"/>
                  <a:ea typeface="나눔스퀘어OTF_ac" panose="020B0600000101010101" pitchFamily="34" charset="-127"/>
                </a:rPr>
                <a:t>실행 환경</a:t>
              </a:r>
              <a:endParaRPr lang="en-US" altLang="ko-KR" sz="1400" dirty="0">
                <a:solidFill>
                  <a:schemeClr val="bg1"/>
                </a:solidFill>
                <a:latin typeface="나눔스퀘어OTF_ac" panose="020B0600000101010101" pitchFamily="34" charset="-127"/>
                <a:ea typeface="나눔스퀘어OTF_ac" panose="020B0600000101010101" pitchFamily="34" charset="-127"/>
              </a:endParaRPr>
            </a:p>
          </p:txBody>
        </p:sp>
      </p:grpSp>
    </p:spTree>
    <p:extLst>
      <p:ext uri="{BB962C8B-B14F-4D97-AF65-F5344CB8AC3E}">
        <p14:creationId xmlns:p14="http://schemas.microsoft.com/office/powerpoint/2010/main" val="2465809388"/>
      </p:ext>
    </p:extLst>
  </p:cSld>
  <p:clrMapOvr>
    <a:masterClrMapping/>
  </p:clrMapOvr>
</p:sld>
</file>

<file path=ppt/slides/slide2.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직사각형 4">
            <a:extLst>
              <a:ext uri="{FF2B5EF4-FFF2-40B4-BE49-F238E27FC236}">
                <a16:creationId xmlns:a16="http://schemas.microsoft.com/office/drawing/2014/main" id="{FCDACA31-7A58-4604-8D01-518CF5038C72}"/>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목차</a:t>
            </a:r>
          </a:p>
        </p:txBody>
      </p:sp>
      <p:sp>
        <p:nvSpPr>
          <p:cNvPr id="25" name="내용 개체 틀 2">
            <a:extLst>
              <a:ext uri="{FF2B5EF4-FFF2-40B4-BE49-F238E27FC236}">
                <a16:creationId xmlns:a16="http://schemas.microsoft.com/office/drawing/2014/main" id="{B1F0928B-D955-48E8-BAAC-FF828CF82A9F}"/>
              </a:ext>
            </a:extLst>
          </p:cNvPr>
          <p:cNvSpPr txBox="1">
            <a:spLocks/>
          </p:cNvSpPr>
          <p:nvPr/>
        </p:nvSpPr>
        <p:spPr>
          <a:xfrm>
            <a:off x="1515495" y="1963542"/>
            <a:ext cx="3051168" cy="2107155"/>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00000"/>
              </a:lnSpc>
              <a:buAutoNum type="arabicParenBoth"/>
            </a:pPr>
            <a:r>
              <a:rPr lang="en-US" altLang="ko-KR" sz="1600" dirty="0">
                <a:latin typeface="나눔스퀘어OTF_ac" panose="020B0600000101010101" pitchFamily="34" charset="-127"/>
                <a:ea typeface="나눔스퀘어OTF_ac" panose="020B0600000101010101" pitchFamily="34" charset="-127"/>
              </a:rPr>
              <a:t>Dataset </a:t>
            </a:r>
            <a:r>
              <a:rPr lang="ko-KR" altLang="en-US" sz="1600" dirty="0">
                <a:latin typeface="나눔스퀘어OTF_ac" panose="020B0600000101010101" pitchFamily="34" charset="-127"/>
                <a:ea typeface="나눔스퀘어OTF_ac" panose="020B0600000101010101" pitchFamily="34" charset="-127"/>
              </a:rPr>
              <a:t>개요</a:t>
            </a:r>
            <a:endParaRPr lang="en-US" altLang="ko-KR" sz="1600" dirty="0">
              <a:latin typeface="나눔스퀘어OTF_ac" panose="020B0600000101010101" pitchFamily="34" charset="-127"/>
              <a:ea typeface="나눔스퀘어OTF_ac" panose="020B0600000101010101" pitchFamily="34" charset="-127"/>
            </a:endParaRPr>
          </a:p>
          <a:p>
            <a:pPr marL="342900" indent="-342900">
              <a:lnSpc>
                <a:spcPct val="100000"/>
              </a:lnSpc>
              <a:buAutoNum type="arabicParenBoth"/>
            </a:pPr>
            <a:r>
              <a:rPr lang="ko-KR" altLang="en-US" sz="1600" dirty="0">
                <a:latin typeface="나눔스퀘어OTF_ac" panose="020B0600000101010101" pitchFamily="34" charset="-127"/>
                <a:ea typeface="나눔스퀘어OTF_ac" panose="020B0600000101010101" pitchFamily="34" charset="-127"/>
              </a:rPr>
              <a:t>이상 데이터의 도메인 분석</a:t>
            </a:r>
            <a:endParaRPr lang="en-US" altLang="ko-KR" sz="1600" dirty="0">
              <a:latin typeface="나눔스퀘어OTF_ac" panose="020B0600000101010101" pitchFamily="34" charset="-127"/>
              <a:ea typeface="나눔스퀘어OTF_ac" panose="020B0600000101010101" pitchFamily="34" charset="-127"/>
            </a:endParaRPr>
          </a:p>
          <a:p>
            <a:pPr marL="342900" indent="-342900">
              <a:lnSpc>
                <a:spcPct val="100000"/>
              </a:lnSpc>
              <a:buAutoNum type="arabicParenBoth"/>
            </a:pPr>
            <a:r>
              <a:rPr lang="ko-KR" altLang="en-US" sz="1600" dirty="0">
                <a:latin typeface="나눔스퀘어OTF_ac" panose="020B0600000101010101" pitchFamily="34" charset="-127"/>
                <a:ea typeface="나눔스퀘어OTF_ac" panose="020B0600000101010101" pitchFamily="34" charset="-127"/>
              </a:rPr>
              <a:t>선행 연구</a:t>
            </a:r>
            <a:endParaRPr lang="en-US" altLang="ko-KR" sz="1600" dirty="0">
              <a:latin typeface="나눔스퀘어OTF_ac" panose="020B0600000101010101" pitchFamily="34" charset="-127"/>
              <a:ea typeface="나눔스퀘어OTF_ac" panose="020B0600000101010101" pitchFamily="34" charset="-127"/>
            </a:endParaRPr>
          </a:p>
        </p:txBody>
      </p:sp>
      <p:sp>
        <p:nvSpPr>
          <p:cNvPr id="28" name="내용 개체 틀 2">
            <a:extLst>
              <a:ext uri="{FF2B5EF4-FFF2-40B4-BE49-F238E27FC236}">
                <a16:creationId xmlns:a16="http://schemas.microsoft.com/office/drawing/2014/main" id="{2ABF9E02-C7EA-4C00-9A4F-3F28110D73A8}"/>
              </a:ext>
            </a:extLst>
          </p:cNvPr>
          <p:cNvSpPr txBox="1">
            <a:spLocks/>
          </p:cNvSpPr>
          <p:nvPr/>
        </p:nvSpPr>
        <p:spPr>
          <a:xfrm>
            <a:off x="419646"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Contents</a:t>
            </a:r>
          </a:p>
        </p:txBody>
      </p:sp>
      <p:grpSp>
        <p:nvGrpSpPr>
          <p:cNvPr id="30" name="그룹 29">
            <a:extLst>
              <a:ext uri="{FF2B5EF4-FFF2-40B4-BE49-F238E27FC236}">
                <a16:creationId xmlns:a16="http://schemas.microsoft.com/office/drawing/2014/main" id="{2433249C-905A-4575-A4BC-D2A6181A1001}"/>
              </a:ext>
            </a:extLst>
          </p:cNvPr>
          <p:cNvGrpSpPr/>
          <p:nvPr/>
        </p:nvGrpSpPr>
        <p:grpSpPr>
          <a:xfrm>
            <a:off x="1366829" y="1465204"/>
            <a:ext cx="2225716" cy="400050"/>
            <a:chOff x="2311400" y="1122328"/>
            <a:chExt cx="1282700" cy="400050"/>
          </a:xfrm>
          <a:solidFill>
            <a:srgbClr val="165982"/>
          </a:solidFill>
        </p:grpSpPr>
        <p:sp>
          <p:nvSpPr>
            <p:cNvPr id="31" name="사각형: 둥근 모서리 30">
              <a:extLst>
                <a:ext uri="{FF2B5EF4-FFF2-40B4-BE49-F238E27FC236}">
                  <a16:creationId xmlns:a16="http://schemas.microsoft.com/office/drawing/2014/main" id="{D7E8F85D-CAE5-4E77-84D8-0551B6157678}"/>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2" name="내용 개체 틀 2">
              <a:extLst>
                <a:ext uri="{FF2B5EF4-FFF2-40B4-BE49-F238E27FC236}">
                  <a16:creationId xmlns:a16="http://schemas.microsoft.com/office/drawing/2014/main" id="{07107DAF-B2DF-4C8C-AB7C-FD1A52FC62F3}"/>
                </a:ext>
              </a:extLst>
            </p:cNvPr>
            <p:cNvSpPr txBox="1">
              <a:spLocks/>
            </p:cNvSpPr>
            <p:nvPr/>
          </p:nvSpPr>
          <p:spPr>
            <a:xfrm>
              <a:off x="2481394" y="1183894"/>
              <a:ext cx="942712" cy="306289"/>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a:solidFill>
                    <a:schemeClr val="bg1"/>
                  </a:solidFill>
                  <a:latin typeface="나눔스퀘어OTF_ac" panose="020B0600000101010101" pitchFamily="34" charset="-127"/>
                  <a:ea typeface="나눔스퀘어OTF_ac" panose="020B0600000101010101" pitchFamily="34" charset="-127"/>
                </a:rPr>
                <a:t>I. Overview</a:t>
              </a:r>
            </a:p>
          </p:txBody>
        </p:sp>
      </p:grpSp>
      <p:grpSp>
        <p:nvGrpSpPr>
          <p:cNvPr id="33" name="그룹 32">
            <a:extLst>
              <a:ext uri="{FF2B5EF4-FFF2-40B4-BE49-F238E27FC236}">
                <a16:creationId xmlns:a16="http://schemas.microsoft.com/office/drawing/2014/main" id="{3C4E553B-228E-4B78-A97B-A33FD6537D37}"/>
              </a:ext>
            </a:extLst>
          </p:cNvPr>
          <p:cNvGrpSpPr/>
          <p:nvPr/>
        </p:nvGrpSpPr>
        <p:grpSpPr>
          <a:xfrm>
            <a:off x="1366829" y="3664533"/>
            <a:ext cx="2225716" cy="400050"/>
            <a:chOff x="2311400" y="1122328"/>
            <a:chExt cx="1282700" cy="400050"/>
          </a:xfrm>
          <a:solidFill>
            <a:srgbClr val="165982"/>
          </a:solidFill>
        </p:grpSpPr>
        <p:sp>
          <p:nvSpPr>
            <p:cNvPr id="34" name="사각형: 둥근 모서리 33">
              <a:extLst>
                <a:ext uri="{FF2B5EF4-FFF2-40B4-BE49-F238E27FC236}">
                  <a16:creationId xmlns:a16="http://schemas.microsoft.com/office/drawing/2014/main" id="{1CF28F8F-DA84-4D06-9D9A-4BEF7B61B8AE}"/>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5" name="내용 개체 틀 2">
              <a:extLst>
                <a:ext uri="{FF2B5EF4-FFF2-40B4-BE49-F238E27FC236}">
                  <a16:creationId xmlns:a16="http://schemas.microsoft.com/office/drawing/2014/main" id="{81FFAB89-3591-4381-8FC4-2CB7788F192B}"/>
                </a:ext>
              </a:extLst>
            </p:cNvPr>
            <p:cNvSpPr txBox="1">
              <a:spLocks/>
            </p:cNvSpPr>
            <p:nvPr/>
          </p:nvSpPr>
          <p:spPr>
            <a:xfrm>
              <a:off x="2371762" y="1211326"/>
              <a:ext cx="1171407" cy="266371"/>
            </a:xfrm>
            <a:prstGeom prst="rect">
              <a:avLst/>
            </a:prstGeom>
            <a:grpFill/>
            <a:ln>
              <a:noFill/>
            </a:ln>
          </p:spPr>
          <p:txBody>
            <a:bodyPr vert="horz" lIns="91440" tIns="45720" rIns="91440" bIns="45720" rtlCol="0">
              <a:normAutofit fontScale="92500" lnSpcReduction="10000"/>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II. Research</a:t>
              </a:r>
              <a:r>
                <a:rPr lang="ko-KR" altLang="en-US" sz="1400" dirty="0">
                  <a:solidFill>
                    <a:schemeClr val="bg1"/>
                  </a:solidFill>
                  <a:latin typeface="나눔스퀘어OTF_ac" panose="020B0600000101010101" pitchFamily="34" charset="-127"/>
                  <a:ea typeface="나눔스퀘어OTF_ac" panose="020B0600000101010101" pitchFamily="34" charset="-127"/>
                </a:rPr>
                <a:t> </a:t>
              </a:r>
              <a:r>
                <a:rPr lang="en-US" altLang="ko-KR" sz="1400" dirty="0">
                  <a:solidFill>
                    <a:schemeClr val="bg1"/>
                  </a:solidFill>
                  <a:latin typeface="나눔스퀘어OTF_ac" panose="020B0600000101010101" pitchFamily="34" charset="-127"/>
                  <a:ea typeface="나눔스퀘어OTF_ac" panose="020B0600000101010101" pitchFamily="34" charset="-127"/>
                </a:rPr>
                <a:t>Design</a:t>
              </a:r>
            </a:p>
          </p:txBody>
        </p:sp>
      </p:grpSp>
      <p:grpSp>
        <p:nvGrpSpPr>
          <p:cNvPr id="36" name="그룹 35">
            <a:extLst>
              <a:ext uri="{FF2B5EF4-FFF2-40B4-BE49-F238E27FC236}">
                <a16:creationId xmlns:a16="http://schemas.microsoft.com/office/drawing/2014/main" id="{42529988-4E55-45F6-93CD-46612A90EBAA}"/>
              </a:ext>
            </a:extLst>
          </p:cNvPr>
          <p:cNvGrpSpPr/>
          <p:nvPr/>
        </p:nvGrpSpPr>
        <p:grpSpPr>
          <a:xfrm>
            <a:off x="6548567" y="1465204"/>
            <a:ext cx="2225716" cy="400050"/>
            <a:chOff x="2311400" y="1122328"/>
            <a:chExt cx="1282700" cy="400050"/>
          </a:xfrm>
          <a:solidFill>
            <a:srgbClr val="165982"/>
          </a:solidFill>
        </p:grpSpPr>
        <p:sp>
          <p:nvSpPr>
            <p:cNvPr id="37" name="사각형: 둥근 모서리 36">
              <a:extLst>
                <a:ext uri="{FF2B5EF4-FFF2-40B4-BE49-F238E27FC236}">
                  <a16:creationId xmlns:a16="http://schemas.microsoft.com/office/drawing/2014/main" id="{93CCAEB9-F503-4645-8014-C8B35CBF8F20}"/>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8" name="내용 개체 틀 2">
              <a:extLst>
                <a:ext uri="{FF2B5EF4-FFF2-40B4-BE49-F238E27FC236}">
                  <a16:creationId xmlns:a16="http://schemas.microsoft.com/office/drawing/2014/main" id="{A8A94FAB-0D05-4E33-AD7C-88407981FA0B}"/>
                </a:ext>
              </a:extLst>
            </p:cNvPr>
            <p:cNvSpPr txBox="1">
              <a:spLocks/>
            </p:cNvSpPr>
            <p:nvPr/>
          </p:nvSpPr>
          <p:spPr>
            <a:xfrm>
              <a:off x="2481394" y="1183894"/>
              <a:ext cx="942712" cy="306289"/>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III. Modeling</a:t>
              </a:r>
            </a:p>
          </p:txBody>
        </p:sp>
      </p:grpSp>
      <p:grpSp>
        <p:nvGrpSpPr>
          <p:cNvPr id="39" name="그룹 38">
            <a:extLst>
              <a:ext uri="{FF2B5EF4-FFF2-40B4-BE49-F238E27FC236}">
                <a16:creationId xmlns:a16="http://schemas.microsoft.com/office/drawing/2014/main" id="{2EE64EE5-4F90-4F39-9383-C39AB39BA777}"/>
              </a:ext>
            </a:extLst>
          </p:cNvPr>
          <p:cNvGrpSpPr/>
          <p:nvPr/>
        </p:nvGrpSpPr>
        <p:grpSpPr>
          <a:xfrm>
            <a:off x="6548566" y="4971527"/>
            <a:ext cx="2225716" cy="400050"/>
            <a:chOff x="2311400" y="1122328"/>
            <a:chExt cx="1282700" cy="400050"/>
          </a:xfrm>
          <a:solidFill>
            <a:srgbClr val="165982"/>
          </a:solidFill>
        </p:grpSpPr>
        <p:sp>
          <p:nvSpPr>
            <p:cNvPr id="40" name="사각형: 둥근 모서리 39">
              <a:extLst>
                <a:ext uri="{FF2B5EF4-FFF2-40B4-BE49-F238E27FC236}">
                  <a16:creationId xmlns:a16="http://schemas.microsoft.com/office/drawing/2014/main" id="{6C81B2A9-C168-4C22-B97A-6A8D803A28E4}"/>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41" name="내용 개체 틀 2">
              <a:extLst>
                <a:ext uri="{FF2B5EF4-FFF2-40B4-BE49-F238E27FC236}">
                  <a16:creationId xmlns:a16="http://schemas.microsoft.com/office/drawing/2014/main" id="{B3A307C8-F40A-4ADA-BC67-3DA835871744}"/>
                </a:ext>
              </a:extLst>
            </p:cNvPr>
            <p:cNvSpPr txBox="1">
              <a:spLocks/>
            </p:cNvSpPr>
            <p:nvPr/>
          </p:nvSpPr>
          <p:spPr>
            <a:xfrm>
              <a:off x="2481394" y="1183894"/>
              <a:ext cx="942712" cy="306289"/>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a:solidFill>
                    <a:schemeClr val="bg1"/>
                  </a:solidFill>
                  <a:latin typeface="나눔스퀘어OTF_ac" panose="020B0600000101010101" pitchFamily="34" charset="-127"/>
                  <a:ea typeface="나눔스퀘어OTF_ac" panose="020B0600000101010101" pitchFamily="34" charset="-127"/>
                </a:rPr>
                <a:t>V. Conclusion</a:t>
              </a:r>
            </a:p>
          </p:txBody>
        </p:sp>
      </p:grpSp>
      <p:sp>
        <p:nvSpPr>
          <p:cNvPr id="42" name="내용 개체 틀 2">
            <a:extLst>
              <a:ext uri="{FF2B5EF4-FFF2-40B4-BE49-F238E27FC236}">
                <a16:creationId xmlns:a16="http://schemas.microsoft.com/office/drawing/2014/main" id="{F03A08B8-6CDC-482C-9780-A801B3CCB70E}"/>
              </a:ext>
            </a:extLst>
          </p:cNvPr>
          <p:cNvSpPr txBox="1">
            <a:spLocks/>
          </p:cNvSpPr>
          <p:nvPr/>
        </p:nvSpPr>
        <p:spPr>
          <a:xfrm>
            <a:off x="1515495" y="4162871"/>
            <a:ext cx="3051168" cy="1753106"/>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00000"/>
              </a:lnSpc>
              <a:buAutoNum type="arabicParenBoth"/>
            </a:pPr>
            <a:r>
              <a:rPr lang="ko-KR" altLang="en-US" sz="1600" dirty="0">
                <a:latin typeface="나눔스퀘어OTF_ac" panose="020B0600000101010101" pitchFamily="34" charset="-127"/>
                <a:ea typeface="나눔스퀘어OTF_ac" panose="020B0600000101010101" pitchFamily="34" charset="-127"/>
              </a:rPr>
              <a:t>우리의 상황</a:t>
            </a:r>
            <a:endParaRPr lang="en-US" altLang="ko-KR" sz="1600" dirty="0">
              <a:latin typeface="나눔스퀘어OTF_ac" panose="020B0600000101010101" pitchFamily="34" charset="-127"/>
              <a:ea typeface="나눔스퀘어OTF_ac" panose="020B0600000101010101" pitchFamily="34" charset="-127"/>
            </a:endParaRPr>
          </a:p>
          <a:p>
            <a:pPr marL="342900" indent="-342900">
              <a:lnSpc>
                <a:spcPct val="100000"/>
              </a:lnSpc>
              <a:buAutoNum type="arabicParenBoth"/>
            </a:pPr>
            <a:r>
              <a:rPr lang="ko-KR" altLang="en-US" sz="1600" dirty="0">
                <a:latin typeface="나눔스퀘어OTF_ac" panose="020B0600000101010101" pitchFamily="34" charset="-127"/>
                <a:ea typeface="나눔스퀘어OTF_ac" panose="020B0600000101010101" pitchFamily="34" charset="-127"/>
              </a:rPr>
              <a:t>모형 계획</a:t>
            </a:r>
            <a:endParaRPr lang="en-US" altLang="ko-KR" sz="1600" dirty="0">
              <a:latin typeface="나눔스퀘어OTF_ac" panose="020B0600000101010101" pitchFamily="34" charset="-127"/>
              <a:ea typeface="나눔스퀘어OTF_ac" panose="020B0600000101010101" pitchFamily="34" charset="-127"/>
            </a:endParaRPr>
          </a:p>
          <a:p>
            <a:pPr marL="342900" indent="-342900">
              <a:lnSpc>
                <a:spcPct val="100000"/>
              </a:lnSpc>
              <a:buAutoNum type="arabicParenBoth"/>
            </a:pPr>
            <a:r>
              <a:rPr lang="ko-KR" altLang="en-US" sz="1600" dirty="0">
                <a:latin typeface="나눔스퀘어OTF_ac" panose="020B0600000101010101" pitchFamily="34" charset="-127"/>
                <a:ea typeface="나눔스퀘어OTF_ac" panose="020B0600000101010101" pitchFamily="34" charset="-127"/>
              </a:rPr>
              <a:t>기존 모형 설계</a:t>
            </a:r>
            <a:endParaRPr lang="en-US" altLang="ko-KR" sz="1600" dirty="0">
              <a:latin typeface="나눔스퀘어OTF_ac" panose="020B0600000101010101" pitchFamily="34" charset="-127"/>
              <a:ea typeface="나눔스퀘어OTF_ac" panose="020B0600000101010101" pitchFamily="34" charset="-127"/>
            </a:endParaRPr>
          </a:p>
          <a:p>
            <a:pPr marL="342900" indent="-342900">
              <a:lnSpc>
                <a:spcPct val="100000"/>
              </a:lnSpc>
              <a:buAutoNum type="arabicParenBoth"/>
            </a:pPr>
            <a:r>
              <a:rPr lang="ko-KR" altLang="en-US" sz="1600" dirty="0">
                <a:latin typeface="나눔스퀘어OTF_ac" panose="020B0600000101010101" pitchFamily="34" charset="-127"/>
                <a:ea typeface="나눔스퀘어OTF_ac" panose="020B0600000101010101" pitchFamily="34" charset="-127"/>
              </a:rPr>
              <a:t>최종 모형 설계</a:t>
            </a:r>
            <a:endParaRPr lang="en-US" altLang="ko-KR" sz="1600" dirty="0">
              <a:latin typeface="나눔스퀘어OTF_ac" panose="020B0600000101010101" pitchFamily="34" charset="-127"/>
              <a:ea typeface="나눔스퀘어OTF_ac" panose="020B0600000101010101" pitchFamily="34" charset="-127"/>
            </a:endParaRPr>
          </a:p>
        </p:txBody>
      </p:sp>
      <p:sp>
        <p:nvSpPr>
          <p:cNvPr id="43" name="내용 개체 틀 2">
            <a:extLst>
              <a:ext uri="{FF2B5EF4-FFF2-40B4-BE49-F238E27FC236}">
                <a16:creationId xmlns:a16="http://schemas.microsoft.com/office/drawing/2014/main" id="{0CC23E3B-8C20-451A-ABCF-AF0397B264FE}"/>
              </a:ext>
            </a:extLst>
          </p:cNvPr>
          <p:cNvSpPr txBox="1">
            <a:spLocks/>
          </p:cNvSpPr>
          <p:nvPr/>
        </p:nvSpPr>
        <p:spPr>
          <a:xfrm>
            <a:off x="6761836" y="1963541"/>
            <a:ext cx="3175266" cy="2850029"/>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00000"/>
              </a:lnSpc>
              <a:buAutoNum type="arabicParenBoth"/>
            </a:pPr>
            <a:r>
              <a:rPr lang="ko-KR" altLang="en-US" sz="1600" dirty="0">
                <a:latin typeface="나눔스퀘어OTF_ac" panose="020B0600000101010101" pitchFamily="34" charset="-127"/>
                <a:ea typeface="나눔스퀘어OTF_ac" panose="020B0600000101010101" pitchFamily="34" charset="-127"/>
              </a:rPr>
              <a:t>실행 환경</a:t>
            </a:r>
            <a:endParaRPr lang="en-US" altLang="ko-KR" sz="1600" dirty="0">
              <a:latin typeface="나눔스퀘어OTF_ac" panose="020B0600000101010101" pitchFamily="34" charset="-127"/>
              <a:ea typeface="나눔스퀘어OTF_ac" panose="020B0600000101010101" pitchFamily="34" charset="-127"/>
            </a:endParaRPr>
          </a:p>
          <a:p>
            <a:pPr marL="342900" indent="-342900">
              <a:lnSpc>
                <a:spcPct val="100000"/>
              </a:lnSpc>
              <a:buAutoNum type="arabicParenBoth"/>
            </a:pPr>
            <a:r>
              <a:rPr lang="en-US" altLang="ko-KR" sz="1600" dirty="0">
                <a:latin typeface="나눔스퀘어OTF_ac" panose="020B0600000101010101" pitchFamily="34" charset="-127"/>
                <a:ea typeface="나눔스퀘어OTF_ac" panose="020B0600000101010101" pitchFamily="34" charset="-127"/>
              </a:rPr>
              <a:t>Data Modeling – Class 3</a:t>
            </a:r>
          </a:p>
          <a:p>
            <a:pPr marL="342900" indent="-342900">
              <a:lnSpc>
                <a:spcPct val="100000"/>
              </a:lnSpc>
              <a:buAutoNum type="arabicParenBoth"/>
            </a:pPr>
            <a:r>
              <a:rPr lang="en-US" altLang="ko-KR" sz="1600" dirty="0">
                <a:latin typeface="나눔스퀘어OTF_ac" panose="020B0600000101010101" pitchFamily="34" charset="-127"/>
                <a:ea typeface="나눔스퀘어OTF_ac" panose="020B0600000101010101" pitchFamily="34" charset="-127"/>
              </a:rPr>
              <a:t>Data Modeling – Class 1</a:t>
            </a:r>
          </a:p>
          <a:p>
            <a:pPr marL="342900" indent="-342900">
              <a:lnSpc>
                <a:spcPct val="100000"/>
              </a:lnSpc>
              <a:buAutoNum type="arabicParenBoth"/>
            </a:pPr>
            <a:r>
              <a:rPr lang="en-US" altLang="ko-KR" sz="1600" dirty="0">
                <a:latin typeface="나눔스퀘어OTF_ac" panose="020B0600000101010101" pitchFamily="34" charset="-127"/>
                <a:ea typeface="나눔스퀘어OTF_ac" panose="020B0600000101010101" pitchFamily="34" charset="-127"/>
              </a:rPr>
              <a:t>Data Modeling – Class 2</a:t>
            </a:r>
          </a:p>
          <a:p>
            <a:pPr marL="342900" indent="-342900">
              <a:lnSpc>
                <a:spcPct val="100000"/>
              </a:lnSpc>
              <a:buAutoNum type="arabicParenBoth"/>
            </a:pPr>
            <a:r>
              <a:rPr lang="en-US" altLang="ko-KR" sz="1600" dirty="0">
                <a:latin typeface="나눔스퀘어OTF_ac" panose="020B0600000101010101" pitchFamily="34" charset="-127"/>
                <a:ea typeface="나눔스퀘어OTF_ac" panose="020B0600000101010101" pitchFamily="34" charset="-127"/>
              </a:rPr>
              <a:t>Data Modeling – Class 6</a:t>
            </a:r>
          </a:p>
          <a:p>
            <a:pPr marL="342900" indent="-342900">
              <a:lnSpc>
                <a:spcPct val="100000"/>
              </a:lnSpc>
              <a:buFont typeface="Arial" panose="020B0604020202020204" pitchFamily="34" charset="0"/>
              <a:buAutoNum type="arabicParenBoth"/>
            </a:pPr>
            <a:r>
              <a:rPr lang="en-US" altLang="ko-KR" sz="1600" dirty="0">
                <a:latin typeface="나눔스퀘어OTF_ac" panose="020B0600000101010101" pitchFamily="34" charset="-127"/>
                <a:ea typeface="나눔스퀘어OTF_ac" panose="020B0600000101010101" pitchFamily="34" charset="-127"/>
              </a:rPr>
              <a:t>Data Modeling – Class 7</a:t>
            </a:r>
          </a:p>
          <a:p>
            <a:pPr marL="342900" indent="-342900">
              <a:lnSpc>
                <a:spcPct val="100000"/>
              </a:lnSpc>
              <a:buFont typeface="Arial" panose="020B0604020202020204" pitchFamily="34" charset="0"/>
              <a:buAutoNum type="arabicParenBoth"/>
            </a:pPr>
            <a:r>
              <a:rPr lang="en-US" altLang="ko-KR" sz="1600" dirty="0">
                <a:latin typeface="나눔스퀘어OTF_ac" panose="020B0600000101010101" pitchFamily="34" charset="-127"/>
                <a:ea typeface="나눔스퀘어OTF_ac" panose="020B0600000101010101" pitchFamily="34" charset="-127"/>
              </a:rPr>
              <a:t>Data Modeling – Class 8</a:t>
            </a:r>
          </a:p>
        </p:txBody>
      </p:sp>
      <p:sp>
        <p:nvSpPr>
          <p:cNvPr id="44" name="내용 개체 틀 2">
            <a:extLst>
              <a:ext uri="{FF2B5EF4-FFF2-40B4-BE49-F238E27FC236}">
                <a16:creationId xmlns:a16="http://schemas.microsoft.com/office/drawing/2014/main" id="{97BEE04B-CB1E-46FD-97B2-726648E8AA44}"/>
              </a:ext>
            </a:extLst>
          </p:cNvPr>
          <p:cNvSpPr txBox="1">
            <a:spLocks/>
          </p:cNvSpPr>
          <p:nvPr/>
        </p:nvSpPr>
        <p:spPr>
          <a:xfrm>
            <a:off x="6761836" y="5432319"/>
            <a:ext cx="2427665" cy="866875"/>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00000"/>
              </a:lnSpc>
              <a:buAutoNum type="arabicParenBoth"/>
            </a:pPr>
            <a:r>
              <a:rPr lang="ko-KR" altLang="en-US" sz="1600" dirty="0">
                <a:latin typeface="나눔스퀘어OTF_ac" panose="020B0600000101010101" pitchFamily="34" charset="-127"/>
                <a:ea typeface="나눔스퀘어OTF_ac" panose="020B0600000101010101" pitchFamily="34" charset="-127"/>
              </a:rPr>
              <a:t>성능 평가</a:t>
            </a:r>
            <a:endParaRPr lang="en-US" altLang="ko-KR" sz="1600" dirty="0">
              <a:latin typeface="나눔스퀘어OTF_ac" panose="020B0600000101010101" pitchFamily="34" charset="-127"/>
              <a:ea typeface="나눔스퀘어OTF_ac" panose="020B0600000101010101" pitchFamily="34" charset="-127"/>
            </a:endParaRPr>
          </a:p>
          <a:p>
            <a:pPr marL="342900" indent="-342900">
              <a:lnSpc>
                <a:spcPct val="100000"/>
              </a:lnSpc>
              <a:buAutoNum type="arabicParenBoth"/>
            </a:pPr>
            <a:r>
              <a:rPr lang="ko-KR" altLang="en-US" sz="1600" dirty="0">
                <a:latin typeface="나눔스퀘어OTF_ac" panose="020B0600000101010101" pitchFamily="34" charset="-127"/>
                <a:ea typeface="나눔스퀘어OTF_ac" panose="020B0600000101010101" pitchFamily="34" charset="-127"/>
              </a:rPr>
              <a:t>결론</a:t>
            </a:r>
            <a:endParaRPr lang="en-US" altLang="ko-KR" sz="1600" dirty="0">
              <a:latin typeface="나눔스퀘어OTF_ac" panose="020B0600000101010101" pitchFamily="34" charset="-127"/>
              <a:ea typeface="나눔스퀘어OTF_ac" panose="020B0600000101010101" pitchFamily="34" charset="-127"/>
            </a:endParaRPr>
          </a:p>
        </p:txBody>
      </p:sp>
    </p:spTree>
    <p:extLst>
      <p:ext uri="{BB962C8B-B14F-4D97-AF65-F5344CB8AC3E}">
        <p14:creationId xmlns:p14="http://schemas.microsoft.com/office/powerpoint/2010/main" val="2747233918"/>
      </p:ext>
    </p:extLst>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en-US" altLang="ko-KR" sz="3200" dirty="0">
                <a:solidFill>
                  <a:srgbClr val="165982"/>
                </a:solidFill>
                <a:latin typeface="나눔스퀘어OTF_ac ExtraBold" panose="020B0600000101010101" pitchFamily="34" charset="-127"/>
                <a:ea typeface="나눔스퀘어OTF_ac ExtraBold" panose="020B0600000101010101" pitchFamily="34" charset="-127"/>
              </a:rPr>
              <a:t>Data Modeling: Class 3</a:t>
            </a:r>
            <a:endParaRPr lang="ko-KR" altLang="en-US" sz="3200" dirty="0">
              <a:solidFill>
                <a:srgbClr val="165982"/>
              </a:solidFill>
              <a:latin typeface="나눔스퀘어OTF_ac ExtraBold" panose="020B0600000101010101" pitchFamily="34" charset="-127"/>
              <a:ea typeface="나눔스퀘어OTF_ac ExtraBold" panose="020B0600000101010101" pitchFamily="34" charset="-127"/>
            </a:endParaRPr>
          </a:p>
        </p:txBody>
      </p:sp>
      <p:sp>
        <p:nvSpPr>
          <p:cNvPr id="5" name="내용 개체 틀 2">
            <a:extLst>
              <a:ext uri="{FF2B5EF4-FFF2-40B4-BE49-F238E27FC236}">
                <a16:creationId xmlns:a16="http://schemas.microsoft.com/office/drawing/2014/main" id="{BBF192BC-8E88-3FF3-78B5-AD10F42F39A7}"/>
              </a:ext>
            </a:extLst>
          </p:cNvPr>
          <p:cNvSpPr txBox="1">
            <a:spLocks/>
          </p:cNvSpPr>
          <p:nvPr/>
        </p:nvSpPr>
        <p:spPr>
          <a:xfrm>
            <a:off x="377294"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Modeling</a:t>
            </a:r>
          </a:p>
        </p:txBody>
      </p:sp>
      <p:sp>
        <p:nvSpPr>
          <p:cNvPr id="10" name="Google Shape;402;p53">
            <a:extLst>
              <a:ext uri="{FF2B5EF4-FFF2-40B4-BE49-F238E27FC236}">
                <a16:creationId xmlns:a16="http://schemas.microsoft.com/office/drawing/2014/main" id="{9158C7E9-2C68-5AC0-AE5D-3C0B9E77E1FF}"/>
              </a:ext>
            </a:extLst>
          </p:cNvPr>
          <p:cNvSpPr txBox="1">
            <a:spLocks/>
          </p:cNvSpPr>
          <p:nvPr/>
        </p:nvSpPr>
        <p:spPr>
          <a:xfrm>
            <a:off x="6251510" y="1727036"/>
            <a:ext cx="5102290" cy="4487152"/>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altLang="ko-KR" sz="1800" dirty="0">
                <a:latin typeface="나눔스퀘어OTF_ac Bold" panose="020B0600000101010101" pitchFamily="34" charset="-127"/>
                <a:ea typeface="나눔스퀘어OTF_ac Bold" panose="020B0600000101010101" pitchFamily="34" charset="-127"/>
              </a:rPr>
              <a:t>Dataset </a:t>
            </a:r>
            <a:r>
              <a:rPr lang="ko-KR" altLang="en-US" sz="1800" dirty="0">
                <a:latin typeface="나눔스퀘어OTF_ac Bold" panose="020B0600000101010101" pitchFamily="34" charset="-127"/>
                <a:ea typeface="나눔스퀘어OTF_ac Bold" panose="020B0600000101010101" pitchFamily="34" charset="-127"/>
              </a:rPr>
              <a:t>특징</a:t>
            </a:r>
            <a:endParaRPr lang="en-US" altLang="ko-KR" sz="1800" dirty="0">
              <a:latin typeface="나눔스퀘어OTF_ac Bold" panose="020B0600000101010101" pitchFamily="34" charset="-127"/>
              <a:ea typeface="나눔스퀘어OTF_ac Bold" panose="020B0600000101010101" pitchFamily="34" charset="-127"/>
            </a:endParaRPr>
          </a:p>
          <a:p>
            <a:pPr marL="0" indent="0">
              <a:lnSpc>
                <a:spcPct val="100000"/>
              </a:lnSpc>
              <a:spcBef>
                <a:spcPts val="0"/>
              </a:spcBef>
              <a:buNone/>
            </a:pPr>
            <a:r>
              <a:rPr lang="en-US" altLang="ko-KR" sz="1600" dirty="0">
                <a:latin typeface="나눔스퀘어OTF_ac" panose="020B0600000101010101" pitchFamily="34" charset="-127"/>
                <a:ea typeface="나눔스퀘어OTF_ac" panose="020B0600000101010101" pitchFamily="34" charset="-127"/>
              </a:rPr>
              <a:t>  (1) </a:t>
            </a:r>
            <a:r>
              <a:rPr lang="ko-KR" altLang="en-US" sz="1600" dirty="0">
                <a:latin typeface="나눔스퀘어OTF_ac" panose="020B0600000101010101" pitchFamily="34" charset="-127"/>
                <a:ea typeface="나눔스퀘어OTF_ac" panose="020B0600000101010101" pitchFamily="34" charset="-127"/>
              </a:rPr>
              <a:t>전이 과정 없음</a:t>
            </a:r>
            <a:r>
              <a:rPr lang="en-US" altLang="ko-KR" sz="1600" dirty="0">
                <a:latin typeface="나눔스퀘어OTF_ac" panose="020B0600000101010101" pitchFamily="34" charset="-127"/>
                <a:ea typeface="나눔스퀘어OTF_ac" panose="020B0600000101010101" pitchFamily="34" charset="-127"/>
              </a:rPr>
              <a:t>  </a:t>
            </a:r>
          </a:p>
          <a:p>
            <a:pPr marL="0" indent="0">
              <a:lnSpc>
                <a:spcPct val="100000"/>
              </a:lnSpc>
              <a:spcBef>
                <a:spcPts val="0"/>
              </a:spcBef>
              <a:buNone/>
            </a:pPr>
            <a:r>
              <a:rPr lang="en-US" altLang="ko-KR" sz="1600" dirty="0">
                <a:latin typeface="나눔스퀘어OTF_ac" panose="020B0600000101010101" pitchFamily="34" charset="-127"/>
                <a:ea typeface="나눔스퀘어OTF_ac" panose="020B0600000101010101" pitchFamily="34" charset="-127"/>
              </a:rPr>
              <a:t>  (2) </a:t>
            </a:r>
            <a:r>
              <a:rPr lang="ko-KR" altLang="en-US" sz="1600" dirty="0">
                <a:latin typeface="나눔스퀘어OTF_ac" panose="020B0600000101010101" pitchFamily="34" charset="-127"/>
                <a:ea typeface="나눔스퀘어OTF_ac" panose="020B0600000101010101" pitchFamily="34" charset="-127"/>
              </a:rPr>
              <a:t>패턴이 나타나면 이상 </a:t>
            </a:r>
            <a:r>
              <a:rPr lang="en-US" altLang="ko-KR" sz="1600" dirty="0">
                <a:latin typeface="나눔스퀘어OTF_ac" panose="020B0600000101010101" pitchFamily="34" charset="-127"/>
                <a:ea typeface="나눔스퀘어OTF_ac" panose="020B0600000101010101" pitchFamily="34" charset="-127"/>
              </a:rPr>
              <a:t>/ </a:t>
            </a:r>
            <a:r>
              <a:rPr lang="ko-KR" altLang="en-US" sz="1600" dirty="0">
                <a:latin typeface="나눔스퀘어OTF_ac" panose="020B0600000101010101" pitchFamily="34" charset="-127"/>
                <a:ea typeface="나눔스퀘어OTF_ac" panose="020B0600000101010101" pitchFamily="34" charset="-127"/>
              </a:rPr>
              <a:t>그렇지 않으면 정상</a:t>
            </a:r>
            <a:r>
              <a:rPr lang="en-US" altLang="ko-KR" sz="1600" dirty="0">
                <a:latin typeface="나눔스퀘어OTF_ac" panose="020B0600000101010101" pitchFamily="34" charset="-127"/>
                <a:ea typeface="나눔스퀘어OTF_ac" panose="020B0600000101010101" pitchFamily="34" charset="-127"/>
              </a:rPr>
              <a:t>.</a:t>
            </a:r>
          </a:p>
          <a:p>
            <a:pPr marL="0" indent="0">
              <a:lnSpc>
                <a:spcPct val="100000"/>
              </a:lnSpc>
              <a:spcBef>
                <a:spcPts val="0"/>
              </a:spcBef>
              <a:buNone/>
            </a:pPr>
            <a:endParaRPr lang="en-US" altLang="ko-KR" sz="1600" dirty="0">
              <a:latin typeface="나눔스퀘어OTF_ac" panose="020B0600000101010101" pitchFamily="34" charset="-127"/>
              <a:ea typeface="나눔스퀘어OTF_ac" panose="020B0600000101010101" pitchFamily="34" charset="-127"/>
            </a:endParaRPr>
          </a:p>
          <a:p>
            <a:pPr marL="0" marR="0" lvl="0" indent="0" algn="l" defTabSz="914400" rtl="0" eaLnBrk="1" fontAlgn="auto" latinLnBrk="1" hangingPunct="1">
              <a:lnSpc>
                <a:spcPct val="100000"/>
              </a:lnSpc>
              <a:spcBef>
                <a:spcPts val="0"/>
              </a:spcBef>
              <a:spcAft>
                <a:spcPts val="0"/>
              </a:spcAft>
              <a:buClr>
                <a:prstClr val="black"/>
              </a:buClr>
              <a:buSzPts val="1800"/>
              <a:buFont typeface="Arial"/>
              <a:buNone/>
              <a:tabLst/>
              <a:defRPr/>
            </a:pPr>
            <a:r>
              <a:rPr kumimoji="0" lang="ko-KR" altLang="en-US" sz="1800" b="0" i="0" u="none" strike="noStrike" kern="1200" cap="none" spc="0" normalizeH="0" baseline="0" noProof="0" dirty="0" err="1">
                <a:ln>
                  <a:noFill/>
                </a:ln>
                <a:solidFill>
                  <a:prstClr val="black"/>
                </a:solidFill>
                <a:effectLst/>
                <a:uLnTx/>
                <a:uFillTx/>
                <a:latin typeface="나눔스퀘어OTF_ac Bold" panose="020B0600000101010101" pitchFamily="34" charset="-127"/>
                <a:ea typeface="나눔스퀘어OTF_ac Bold" panose="020B0600000101010101" pitchFamily="34" charset="-127"/>
                <a:cs typeface="+mn-cs"/>
              </a:rPr>
              <a:t>전처리</a:t>
            </a:r>
            <a:r>
              <a:rPr kumimoji="0" lang="ko-KR" altLang="en-US" sz="1800" b="0" i="0" u="none" strike="noStrike" kern="1200" cap="none" spc="0" normalizeH="0" baseline="0" noProof="0" dirty="0">
                <a:ln>
                  <a:noFill/>
                </a:ln>
                <a:solidFill>
                  <a:prstClr val="black"/>
                </a:solidFill>
                <a:effectLst/>
                <a:uLnTx/>
                <a:uFillTx/>
                <a:latin typeface="나눔스퀘어OTF_ac Bold" panose="020B0600000101010101" pitchFamily="34" charset="-127"/>
                <a:ea typeface="나눔스퀘어OTF_ac Bold" panose="020B0600000101010101" pitchFamily="34" charset="-127"/>
                <a:cs typeface="+mn-cs"/>
              </a:rPr>
              <a:t> 방식</a:t>
            </a:r>
            <a:endParaRPr kumimoji="0" lang="ko-KR" altLang="en-US" sz="1800" b="0" i="0" u="none" strike="noStrike" kern="1200" cap="none" spc="0" normalizeH="0" baseline="0" noProof="0" dirty="0">
              <a:ln>
                <a:noFill/>
              </a:ln>
              <a:solidFill>
                <a:prstClr val="black"/>
              </a:solidFill>
              <a:effectLst/>
              <a:uLnTx/>
              <a:uFillTx/>
              <a:latin typeface="나눔스퀘어OTF_ac Bold" panose="020B0600000101010101" pitchFamily="34" charset="-127"/>
              <a:ea typeface="나눔스퀘어OTF_ac Bold" panose="020B0600000101010101" pitchFamily="34" charset="-127"/>
              <a:cs typeface="Arial"/>
              <a:sym typeface="Arial"/>
            </a:endParaRPr>
          </a:p>
          <a:p>
            <a:pPr marL="457200" marR="0" lvl="0" indent="-342900" algn="l" defTabSz="914400" rtl="0" eaLnBrk="1" fontAlgn="auto" latinLnBrk="1" hangingPunct="1">
              <a:lnSpc>
                <a:spcPct val="100000"/>
              </a:lnSpc>
              <a:spcBef>
                <a:spcPts val="0"/>
              </a:spcBef>
              <a:spcAft>
                <a:spcPts val="0"/>
              </a:spcAft>
              <a:buClr>
                <a:prstClr val="black"/>
              </a:buClr>
              <a:buSzPts val="1800"/>
              <a:buFontTx/>
              <a:buChar char="-"/>
              <a:tabLst/>
              <a:defRPr/>
            </a:pPr>
            <a:r>
              <a:rPr kumimoji="0" lang="ko-KR" altLang="en-US" sz="1600" b="0" i="0" u="none" strike="noStrike" kern="1200" cap="none" spc="0" normalizeH="0" baseline="0" noProof="0" dirty="0" err="1">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결측치</a:t>
            </a:r>
            <a:r>
              <a:rPr kumimoji="0" lang="ko-KR" altLang="en-US"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 </a:t>
            </a:r>
            <a:r>
              <a:rPr lang="ko-KR" altLang="en-US" sz="1600" dirty="0">
                <a:solidFill>
                  <a:prstClr val="black"/>
                </a:solidFill>
                <a:latin typeface="나눔스퀘어OTF_ac" panose="020B0600000101010101" pitchFamily="34" charset="-127"/>
                <a:ea typeface="나눔스퀘어OTF_ac" panose="020B0600000101010101" pitchFamily="34" charset="-127"/>
              </a:rPr>
              <a:t>포함된 행 제거</a:t>
            </a:r>
            <a:r>
              <a:rPr kumimoji="0" lang="ko-KR" altLang="en-US"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 </a:t>
            </a:r>
            <a:endParaRPr kumimoji="0" lang="en-US" altLang="ko-KR"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endParaRPr>
          </a:p>
          <a:p>
            <a:pPr marL="457200" marR="0" lvl="0" indent="-342900" algn="l" defTabSz="914400" rtl="0" eaLnBrk="1" fontAlgn="auto" latinLnBrk="1" hangingPunct="1">
              <a:lnSpc>
                <a:spcPct val="100000"/>
              </a:lnSpc>
              <a:spcBef>
                <a:spcPts val="0"/>
              </a:spcBef>
              <a:spcAft>
                <a:spcPts val="0"/>
              </a:spcAft>
              <a:buClr>
                <a:prstClr val="black"/>
              </a:buClr>
              <a:buSzPts val="1800"/>
              <a:buFontTx/>
              <a:buChar char="-"/>
              <a:tabLst/>
              <a:defRPr/>
            </a:pPr>
            <a:r>
              <a:rPr lang="en-US" altLang="ko-KR" sz="1600" dirty="0">
                <a:latin typeface="나눔스퀘어OTF_ac" panose="020B0600000101010101" pitchFamily="34" charset="-127"/>
                <a:ea typeface="나눔스퀘어OTF_ac" panose="020B0600000101010101" pitchFamily="34" charset="-127"/>
              </a:rPr>
              <a:t>(10000</a:t>
            </a:r>
            <a:r>
              <a:rPr lang="ko-KR" altLang="en-US" sz="1600" dirty="0">
                <a:latin typeface="나눔스퀘어OTF_ac" panose="020B0600000101010101" pitchFamily="34" charset="-127"/>
                <a:ea typeface="나눔스퀘어OTF_ac" panose="020B0600000101010101" pitchFamily="34" charset="-127"/>
              </a:rPr>
              <a:t>초</a:t>
            </a:r>
            <a:r>
              <a:rPr lang="en-US" altLang="ko-KR" sz="1600" dirty="0">
                <a:latin typeface="나눔스퀘어OTF_ac" panose="020B0600000101010101" pitchFamily="34" charset="-127"/>
                <a:ea typeface="나눔스퀘어OTF_ac" panose="020B0600000101010101" pitchFamily="34" charset="-127"/>
              </a:rPr>
              <a:t>)*(4</a:t>
            </a:r>
            <a:r>
              <a:rPr lang="ko-KR" altLang="en-US" sz="1600" dirty="0">
                <a:latin typeface="나눔스퀘어OTF_ac" panose="020B0600000101010101" pitchFamily="34" charset="-127"/>
                <a:ea typeface="나눔스퀘어OTF_ac" panose="020B0600000101010101" pitchFamily="34" charset="-127"/>
              </a:rPr>
              <a:t>개의 변수</a:t>
            </a:r>
            <a:r>
              <a:rPr lang="en-US" altLang="ko-KR" sz="1600" dirty="0">
                <a:latin typeface="나눔스퀘어OTF_ac" panose="020B0600000101010101" pitchFamily="34" charset="-127"/>
                <a:ea typeface="나눔스퀘어OTF_ac" panose="020B0600000101010101" pitchFamily="34" charset="-127"/>
              </a:rPr>
              <a:t>)</a:t>
            </a:r>
            <a:r>
              <a:rPr lang="ko-KR" altLang="en-US" sz="1600" dirty="0">
                <a:latin typeface="나눔스퀘어OTF_ac" panose="020B0600000101010101" pitchFamily="34" charset="-127"/>
                <a:ea typeface="나눔스퀘어OTF_ac" panose="020B0600000101010101" pitchFamily="34" charset="-127"/>
              </a:rPr>
              <a:t>를 </a:t>
            </a:r>
            <a:r>
              <a:rPr lang="en-US" altLang="ko-KR" sz="1600" dirty="0">
                <a:latin typeface="나눔스퀘어OTF_ac" panose="020B0600000101010101" pitchFamily="34" charset="-127"/>
                <a:ea typeface="나눔스퀘어OTF_ac" panose="020B0600000101010101" pitchFamily="34" charset="-127"/>
              </a:rPr>
              <a:t>flatten</a:t>
            </a:r>
            <a:r>
              <a:rPr lang="ko-KR" altLang="en-US" sz="1600" dirty="0">
                <a:latin typeface="나눔스퀘어OTF_ac" panose="020B0600000101010101" pitchFamily="34" charset="-127"/>
                <a:ea typeface="나눔스퀘어OTF_ac" panose="020B0600000101010101" pitchFamily="34" charset="-127"/>
              </a:rPr>
              <a:t>해서 </a:t>
            </a:r>
            <a:r>
              <a:rPr lang="en-US" altLang="ko-KR" sz="1600" dirty="0">
                <a:latin typeface="나눔스퀘어OTF_ac" panose="020B0600000101010101" pitchFamily="34" charset="-127"/>
                <a:ea typeface="나눔스퀘어OTF_ac" panose="020B0600000101010101" pitchFamily="34" charset="-127"/>
              </a:rPr>
              <a:t>40000</a:t>
            </a:r>
            <a:r>
              <a:rPr lang="ko-KR" altLang="en-US" sz="1600" dirty="0">
                <a:latin typeface="나눔스퀘어OTF_ac" panose="020B0600000101010101" pitchFamily="34" charset="-127"/>
                <a:ea typeface="나눔스퀘어OTF_ac" panose="020B0600000101010101" pitchFamily="34" charset="-127"/>
              </a:rPr>
              <a:t>개의 컬럼으로 변환</a:t>
            </a:r>
            <a:endParaRPr lang="en-US" altLang="ko-KR" sz="1600" dirty="0">
              <a:latin typeface="나눔스퀘어OTF_ac" panose="020B0600000101010101" pitchFamily="34" charset="-127"/>
              <a:ea typeface="나눔스퀘어OTF_ac" panose="020B0600000101010101" pitchFamily="34" charset="-127"/>
            </a:endParaRPr>
          </a:p>
          <a:p>
            <a:pPr marL="457200" indent="-342900">
              <a:lnSpc>
                <a:spcPct val="100000"/>
              </a:lnSpc>
              <a:spcBef>
                <a:spcPts val="0"/>
              </a:spcBef>
              <a:buClr>
                <a:prstClr val="black"/>
              </a:buClr>
              <a:buSzPts val="1800"/>
              <a:buFontTx/>
              <a:buChar char="-"/>
              <a:defRPr/>
            </a:pPr>
            <a:r>
              <a:rPr lang="en-US" altLang="ko-KR" sz="1600" dirty="0">
                <a:solidFill>
                  <a:prstClr val="black"/>
                </a:solidFill>
                <a:latin typeface="나눔스퀘어OTF_ac" panose="020B0600000101010101" pitchFamily="34" charset="-127"/>
                <a:ea typeface="나눔스퀘어OTF_ac" panose="020B0600000101010101" pitchFamily="34" charset="-127"/>
              </a:rPr>
              <a:t>100</a:t>
            </a:r>
            <a:r>
              <a:rPr kumimoji="0" lang="ko-KR" altLang="en-US"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초 단위로 다운 샘플링</a:t>
            </a:r>
            <a:endParaRPr lang="en-US" altLang="ko-KR" sz="1600" dirty="0">
              <a:latin typeface="나눔스퀘어OTF_ac" panose="020B0600000101010101" pitchFamily="34" charset="-127"/>
              <a:ea typeface="나눔스퀘어OTF_ac" panose="020B0600000101010101" pitchFamily="34" charset="-127"/>
            </a:endParaRPr>
          </a:p>
          <a:p>
            <a:pPr marL="0" indent="0">
              <a:lnSpc>
                <a:spcPct val="100000"/>
              </a:lnSpc>
              <a:spcBef>
                <a:spcPts val="0"/>
              </a:spcBef>
              <a:buNone/>
            </a:pPr>
            <a:endParaRPr lang="en-US" altLang="ko-KR" sz="1800" dirty="0">
              <a:latin typeface="나눔스퀘어OTF_ac ExtraBold" panose="020B0600000101010101" pitchFamily="34" charset="-127"/>
              <a:ea typeface="나눔스퀘어OTF_ac ExtraBold" panose="020B0600000101010101" pitchFamily="34" charset="-127"/>
            </a:endParaRPr>
          </a:p>
          <a:p>
            <a:pPr marL="0" indent="0">
              <a:lnSpc>
                <a:spcPct val="100000"/>
              </a:lnSpc>
              <a:spcBef>
                <a:spcPts val="0"/>
              </a:spcBef>
              <a:buNone/>
            </a:pPr>
            <a:r>
              <a:rPr lang="ko-KR" altLang="en-US" sz="1800" dirty="0">
                <a:latin typeface="나눔스퀘어OTF_ac Bold" panose="020B0600000101010101" pitchFamily="34" charset="-127"/>
                <a:ea typeface="나눔스퀘어OTF_ac Bold" panose="020B0600000101010101" pitchFamily="34" charset="-127"/>
              </a:rPr>
              <a:t>사용 변수</a:t>
            </a:r>
            <a:endParaRPr lang="en-US" altLang="ko-KR" sz="1800" dirty="0">
              <a:latin typeface="나눔스퀘어OTF_ac Bold" panose="020B0600000101010101" pitchFamily="34" charset="-127"/>
              <a:ea typeface="나눔스퀘어OTF_ac Bold" panose="020B0600000101010101" pitchFamily="34" charset="-127"/>
            </a:endParaRPr>
          </a:p>
          <a:p>
            <a:pPr>
              <a:lnSpc>
                <a:spcPct val="100000"/>
              </a:lnSpc>
              <a:spcBef>
                <a:spcPts val="0"/>
              </a:spcBef>
              <a:buFontTx/>
              <a:buChar char="-"/>
            </a:pPr>
            <a:r>
              <a:rPr lang="en-US" altLang="ko-KR" sz="1600" dirty="0">
                <a:latin typeface="나눔스퀘어OTF_ac" panose="020B0600000101010101" pitchFamily="34" charset="-127"/>
                <a:ea typeface="나눔스퀘어OTF_ac" panose="020B0600000101010101" pitchFamily="34" charset="-127"/>
              </a:rPr>
              <a:t>4</a:t>
            </a:r>
            <a:r>
              <a:rPr lang="ko-KR" altLang="en-US" sz="1600" dirty="0">
                <a:latin typeface="나눔스퀘어OTF_ac" panose="020B0600000101010101" pitchFamily="34" charset="-127"/>
                <a:ea typeface="나눔스퀘어OTF_ac" panose="020B0600000101010101" pitchFamily="34" charset="-127"/>
              </a:rPr>
              <a:t>개 </a:t>
            </a:r>
            <a:r>
              <a:rPr lang="en-US" altLang="ko-KR" sz="1600" dirty="0">
                <a:latin typeface="나눔스퀘어OTF_ac" panose="020B0600000101010101" pitchFamily="34" charset="-127"/>
                <a:ea typeface="나눔스퀘어OTF_ac" panose="020B0600000101010101" pitchFamily="34" charset="-127"/>
              </a:rPr>
              <a:t>(P-TPT, T-TPT, P-MON-CKP, T-JUS-CKP)</a:t>
            </a:r>
          </a:p>
        </p:txBody>
      </p:sp>
      <p:pic>
        <p:nvPicPr>
          <p:cNvPr id="3" name="Google Shape;485;p29">
            <a:extLst>
              <a:ext uri="{FF2B5EF4-FFF2-40B4-BE49-F238E27FC236}">
                <a16:creationId xmlns:a16="http://schemas.microsoft.com/office/drawing/2014/main" id="{F9E44EAF-4D9A-BB1A-8ABE-A51D0501CC5A}"/>
              </a:ext>
            </a:extLst>
          </p:cNvPr>
          <p:cNvPicPr preferRelativeResize="0"/>
          <p:nvPr/>
        </p:nvPicPr>
        <p:blipFill rotWithShape="1">
          <a:blip r:embed="rId2">
            <a:alphaModFix/>
          </a:blip>
          <a:srcRect/>
          <a:stretch/>
        </p:blipFill>
        <p:spPr>
          <a:xfrm>
            <a:off x="838201" y="4320281"/>
            <a:ext cx="4984102" cy="1446038"/>
          </a:xfrm>
          <a:prstGeom prst="rect">
            <a:avLst/>
          </a:prstGeom>
          <a:noFill/>
          <a:ln>
            <a:noFill/>
          </a:ln>
        </p:spPr>
      </p:pic>
      <p:pic>
        <p:nvPicPr>
          <p:cNvPr id="11" name="Google Shape;486;p29" descr="텍스트, 도표, 라인, 친필이(가) 표시된 사진&#10;&#10;자동 생성된 설명">
            <a:extLst>
              <a:ext uri="{FF2B5EF4-FFF2-40B4-BE49-F238E27FC236}">
                <a16:creationId xmlns:a16="http://schemas.microsoft.com/office/drawing/2014/main" id="{331C3312-AA34-D5D1-2455-F28A6BAAD16D}"/>
              </a:ext>
            </a:extLst>
          </p:cNvPr>
          <p:cNvPicPr preferRelativeResize="0"/>
          <p:nvPr/>
        </p:nvPicPr>
        <p:blipFill rotWithShape="1">
          <a:blip r:embed="rId3">
            <a:alphaModFix/>
          </a:blip>
          <a:srcRect l="49586" t="5547" r="25372" b="61327"/>
          <a:stretch/>
        </p:blipFill>
        <p:spPr>
          <a:xfrm>
            <a:off x="1266998" y="1892396"/>
            <a:ext cx="4282368" cy="2090654"/>
          </a:xfrm>
          <a:prstGeom prst="rect">
            <a:avLst/>
          </a:prstGeom>
          <a:noFill/>
          <a:ln>
            <a:noFill/>
          </a:ln>
        </p:spPr>
      </p:pic>
    </p:spTree>
    <p:extLst>
      <p:ext uri="{BB962C8B-B14F-4D97-AF65-F5344CB8AC3E}">
        <p14:creationId xmlns:p14="http://schemas.microsoft.com/office/powerpoint/2010/main" val="28854792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en-US" altLang="ko-KR" sz="3200" dirty="0">
                <a:solidFill>
                  <a:srgbClr val="165982"/>
                </a:solidFill>
                <a:latin typeface="나눔스퀘어OTF_ac ExtraBold" panose="020B0600000101010101" pitchFamily="34" charset="-127"/>
                <a:ea typeface="나눔스퀘어OTF_ac ExtraBold" panose="020B0600000101010101" pitchFamily="34" charset="-127"/>
              </a:rPr>
              <a:t>Data Modeling: Class 3</a:t>
            </a:r>
            <a:endParaRPr lang="ko-KR" altLang="en-US" sz="3200" dirty="0">
              <a:solidFill>
                <a:srgbClr val="165982"/>
              </a:solidFill>
              <a:latin typeface="나눔스퀘어OTF_ac ExtraBold" panose="020B0600000101010101" pitchFamily="34" charset="-127"/>
              <a:ea typeface="나눔스퀘어OTF_ac ExtraBold" panose="020B0600000101010101" pitchFamily="34" charset="-127"/>
            </a:endParaRPr>
          </a:p>
        </p:txBody>
      </p:sp>
      <p:sp>
        <p:nvSpPr>
          <p:cNvPr id="5" name="내용 개체 틀 2">
            <a:extLst>
              <a:ext uri="{FF2B5EF4-FFF2-40B4-BE49-F238E27FC236}">
                <a16:creationId xmlns:a16="http://schemas.microsoft.com/office/drawing/2014/main" id="{BBF192BC-8E88-3FF3-78B5-AD10F42F39A7}"/>
              </a:ext>
            </a:extLst>
          </p:cNvPr>
          <p:cNvSpPr txBox="1">
            <a:spLocks/>
          </p:cNvSpPr>
          <p:nvPr/>
        </p:nvSpPr>
        <p:spPr>
          <a:xfrm>
            <a:off x="377294"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Modeling</a:t>
            </a:r>
          </a:p>
        </p:txBody>
      </p:sp>
      <p:sp>
        <p:nvSpPr>
          <p:cNvPr id="10" name="Google Shape;402;p53">
            <a:extLst>
              <a:ext uri="{FF2B5EF4-FFF2-40B4-BE49-F238E27FC236}">
                <a16:creationId xmlns:a16="http://schemas.microsoft.com/office/drawing/2014/main" id="{9158C7E9-2C68-5AC0-AE5D-3C0B9E77E1FF}"/>
              </a:ext>
            </a:extLst>
          </p:cNvPr>
          <p:cNvSpPr txBox="1">
            <a:spLocks/>
          </p:cNvSpPr>
          <p:nvPr/>
        </p:nvSpPr>
        <p:spPr>
          <a:xfrm>
            <a:off x="6503436" y="2010105"/>
            <a:ext cx="4850363" cy="4204083"/>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ko-KR" altLang="en-US" sz="1800" dirty="0">
                <a:latin typeface="나눔스퀘어OTF_ac Bold" panose="020B0600000101010101" pitchFamily="34" charset="-127"/>
                <a:ea typeface="나눔스퀘어OTF_ac Bold" panose="020B0600000101010101" pitchFamily="34" charset="-127"/>
              </a:rPr>
              <a:t>사용 모형</a:t>
            </a:r>
            <a:r>
              <a:rPr lang="en-US" altLang="ko-KR" sz="1800" dirty="0">
                <a:latin typeface="나눔스퀘어OTF_ac Bold" panose="020B0600000101010101" pitchFamily="34" charset="-127"/>
                <a:ea typeface="나눔스퀘어OTF_ac Bold" panose="020B0600000101010101" pitchFamily="34" charset="-127"/>
              </a:rPr>
              <a:t>: </a:t>
            </a:r>
            <a:r>
              <a:rPr lang="en-US" altLang="ko-KR" sz="1800" dirty="0">
                <a:latin typeface="나눔스퀘어OTF_ac" panose="020B0600000101010101" pitchFamily="34" charset="-127"/>
                <a:ea typeface="나눔스퀘어OTF_ac" panose="020B0600000101010101" pitchFamily="34" charset="-127"/>
              </a:rPr>
              <a:t>OCSVM</a:t>
            </a:r>
          </a:p>
          <a:p>
            <a:pPr marL="0" indent="0">
              <a:lnSpc>
                <a:spcPct val="100000"/>
              </a:lnSpc>
              <a:spcBef>
                <a:spcPts val="0"/>
              </a:spcBef>
              <a:buNone/>
            </a:pPr>
            <a:endParaRPr lang="en-US" altLang="ko-KR" sz="1800" dirty="0">
              <a:latin typeface="나눔스퀘어OTF_ac Bold" panose="020B0600000101010101" pitchFamily="34" charset="-127"/>
              <a:ea typeface="나눔스퀘어OTF_ac Bold" panose="020B0600000101010101" pitchFamily="34" charset="-127"/>
            </a:endParaRPr>
          </a:p>
          <a:p>
            <a:pPr marL="0" indent="0">
              <a:lnSpc>
                <a:spcPct val="100000"/>
              </a:lnSpc>
              <a:spcBef>
                <a:spcPts val="0"/>
              </a:spcBef>
              <a:buNone/>
            </a:pPr>
            <a:r>
              <a:rPr lang="ko-KR" altLang="en-US" sz="1800" dirty="0">
                <a:latin typeface="나눔스퀘어OTF_ac Bold" panose="020B0600000101010101" pitchFamily="34" charset="-127"/>
                <a:ea typeface="나눔스퀘어OTF_ac Bold" panose="020B0600000101010101" pitchFamily="34" charset="-127"/>
              </a:rPr>
              <a:t>모형 선정 이유</a:t>
            </a:r>
            <a:endParaRPr lang="en-US" altLang="ko-KR" sz="1800" dirty="0">
              <a:latin typeface="나눔스퀘어OTF_ac Bold" panose="020B0600000101010101" pitchFamily="34" charset="-127"/>
              <a:ea typeface="나눔스퀘어OTF_ac Bold" panose="020B0600000101010101" pitchFamily="34" charset="-127"/>
            </a:endParaRPr>
          </a:p>
          <a:p>
            <a:pPr>
              <a:lnSpc>
                <a:spcPct val="100000"/>
              </a:lnSpc>
              <a:spcBef>
                <a:spcPts val="0"/>
              </a:spcBef>
              <a:buFontTx/>
              <a:buChar char="-"/>
            </a:pPr>
            <a:r>
              <a:rPr lang="ko-KR" altLang="en-US" sz="1600" dirty="0" err="1">
                <a:latin typeface="나눔스퀘어OTF_ac" panose="020B0600000101010101" pitchFamily="34" charset="-127"/>
                <a:ea typeface="나눔스퀘어OTF_ac" panose="020B0600000101010101" pitchFamily="34" charset="-127"/>
              </a:rPr>
              <a:t>다변량</a:t>
            </a:r>
            <a:r>
              <a:rPr lang="ko-KR" altLang="en-US" sz="1600" dirty="0">
                <a:latin typeface="나눔스퀘어OTF_ac" panose="020B0600000101010101" pitchFamily="34" charset="-127"/>
                <a:ea typeface="나눔스퀘어OTF_ac" panose="020B0600000101010101" pitchFamily="34" charset="-127"/>
              </a:rPr>
              <a:t> 시계열 데이터를 입력으로 받음</a:t>
            </a:r>
            <a:endParaRPr lang="en-US" altLang="ko-KR" sz="1600" dirty="0">
              <a:latin typeface="나눔스퀘어OTF_ac" panose="020B0600000101010101" pitchFamily="34" charset="-127"/>
              <a:ea typeface="나눔스퀘어OTF_ac" panose="020B0600000101010101" pitchFamily="34" charset="-127"/>
            </a:endParaRPr>
          </a:p>
          <a:p>
            <a:pPr>
              <a:lnSpc>
                <a:spcPct val="100000"/>
              </a:lnSpc>
              <a:spcBef>
                <a:spcPts val="0"/>
              </a:spcBef>
              <a:buFontTx/>
              <a:buChar char="-"/>
            </a:pPr>
            <a:r>
              <a:rPr lang="ko-KR" altLang="en-US" sz="1600" dirty="0">
                <a:latin typeface="나눔스퀘어OTF_ac" panose="020B0600000101010101" pitchFamily="34" charset="-127"/>
                <a:ea typeface="나눔스퀘어OTF_ac" panose="020B0600000101010101" pitchFamily="34" charset="-127"/>
              </a:rPr>
              <a:t>준지도학습이 가능한 모형</a:t>
            </a:r>
          </a:p>
          <a:p>
            <a:pPr marL="0" indent="0">
              <a:lnSpc>
                <a:spcPct val="100000"/>
              </a:lnSpc>
              <a:spcBef>
                <a:spcPts val="0"/>
              </a:spcBef>
              <a:buNone/>
            </a:pPr>
            <a:endParaRPr lang="en-US" altLang="ko-KR" sz="1800" dirty="0">
              <a:latin typeface="나눔스퀘어OTF_ac ExtraBold" panose="020B0600000101010101" pitchFamily="34" charset="-127"/>
              <a:ea typeface="나눔스퀘어OTF_ac ExtraBold" panose="020B0600000101010101" pitchFamily="34" charset="-127"/>
            </a:endParaRPr>
          </a:p>
          <a:p>
            <a:pPr marL="0" indent="0">
              <a:lnSpc>
                <a:spcPct val="100000"/>
              </a:lnSpc>
              <a:spcBef>
                <a:spcPts val="0"/>
              </a:spcBef>
              <a:buNone/>
            </a:pPr>
            <a:r>
              <a:rPr lang="en-US" altLang="ko-KR" sz="1800" dirty="0">
                <a:latin typeface="나눔스퀘어OTF_ac Bold" panose="020B0600000101010101" pitchFamily="34" charset="-127"/>
                <a:ea typeface="나눔스퀘어OTF_ac Bold" panose="020B0600000101010101" pitchFamily="34" charset="-127"/>
              </a:rPr>
              <a:t>F1-Score</a:t>
            </a:r>
            <a:r>
              <a:rPr kumimoji="0" lang="en-US" altLang="ko-KR" sz="18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 0.9286</a:t>
            </a:r>
          </a:p>
          <a:p>
            <a:pPr marL="0" indent="0">
              <a:lnSpc>
                <a:spcPct val="100000"/>
              </a:lnSpc>
              <a:spcBef>
                <a:spcPts val="0"/>
              </a:spcBef>
              <a:buNone/>
            </a:pPr>
            <a:endParaRPr lang="fr-FR" altLang="ko-KR" sz="1600" dirty="0">
              <a:latin typeface="나눔스퀘어OTF_ac" panose="020B0600000101010101" pitchFamily="34" charset="-127"/>
              <a:ea typeface="나눔스퀘어OTF_ac" panose="020B0600000101010101" pitchFamily="34" charset="-127"/>
            </a:endParaRPr>
          </a:p>
          <a:p>
            <a:pPr marL="0" marR="0" lvl="0" indent="0" algn="l" defTabSz="914400" rtl="0" eaLnBrk="1" fontAlgn="auto" latinLnBrk="1" hangingPunct="1">
              <a:lnSpc>
                <a:spcPct val="100000"/>
              </a:lnSpc>
              <a:spcBef>
                <a:spcPts val="0"/>
              </a:spcBef>
              <a:spcAft>
                <a:spcPts val="0"/>
              </a:spcAft>
              <a:buClrTx/>
              <a:buSzTx/>
              <a:buFontTx/>
              <a:buNone/>
              <a:tabLst/>
              <a:defRPr/>
            </a:pPr>
            <a:r>
              <a:rPr kumimoji="0" lang="ko-KR" altLang="en-US" sz="1800" b="0" i="0" u="none" strike="noStrike" kern="1200" cap="none" spc="0" normalizeH="0" baseline="0" noProof="0" dirty="0">
                <a:ln>
                  <a:noFill/>
                </a:ln>
                <a:solidFill>
                  <a:prstClr val="black"/>
                </a:solidFill>
                <a:effectLst/>
                <a:uLnTx/>
                <a:uFillTx/>
                <a:latin typeface="나눔스퀘어OTF_ac Bold" panose="020B0600000101010101" pitchFamily="34" charset="-127"/>
                <a:ea typeface="나눔스퀘어OTF_ac Bold" panose="020B0600000101010101" pitchFamily="34" charset="-127"/>
                <a:cs typeface="+mn-cs"/>
              </a:rPr>
              <a:t>실행 시간</a:t>
            </a:r>
            <a:r>
              <a:rPr kumimoji="0" lang="en-US" altLang="ko-KR" sz="18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 2</a:t>
            </a:r>
            <a:r>
              <a:rPr kumimoji="0" lang="ko-KR" altLang="en-US" sz="18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초</a:t>
            </a:r>
          </a:p>
          <a:p>
            <a:pPr marL="0" indent="0">
              <a:lnSpc>
                <a:spcPct val="100000"/>
              </a:lnSpc>
              <a:spcBef>
                <a:spcPts val="0"/>
              </a:spcBef>
              <a:buNone/>
            </a:pPr>
            <a:endParaRPr lang="fr-FR" altLang="ko-KR" sz="1600" dirty="0">
              <a:latin typeface="나눔스퀘어OTF_ac" panose="020B0600000101010101" pitchFamily="34" charset="-127"/>
              <a:ea typeface="나눔스퀘어OTF_ac" panose="020B0600000101010101" pitchFamily="34" charset="-127"/>
            </a:endParaRPr>
          </a:p>
          <a:p>
            <a:pPr marL="0" indent="0">
              <a:lnSpc>
                <a:spcPct val="100000"/>
              </a:lnSpc>
              <a:spcBef>
                <a:spcPts val="0"/>
              </a:spcBef>
              <a:buNone/>
            </a:pPr>
            <a:endParaRPr lang="en-US" altLang="ko-KR" sz="1400" dirty="0">
              <a:latin typeface="나눔스퀘어OTF_ac" panose="020B0600000101010101" pitchFamily="34" charset="-127"/>
              <a:ea typeface="나눔스퀘어OTF_ac" panose="020B0600000101010101" pitchFamily="34" charset="-127"/>
            </a:endParaRPr>
          </a:p>
        </p:txBody>
      </p:sp>
      <p:pic>
        <p:nvPicPr>
          <p:cNvPr id="6" name="Google Shape;493;p31">
            <a:extLst>
              <a:ext uri="{FF2B5EF4-FFF2-40B4-BE49-F238E27FC236}">
                <a16:creationId xmlns:a16="http://schemas.microsoft.com/office/drawing/2014/main" id="{C48386BD-55F0-442A-67CD-17AEE0F5CAFA}"/>
              </a:ext>
            </a:extLst>
          </p:cNvPr>
          <p:cNvPicPr preferRelativeResize="0"/>
          <p:nvPr/>
        </p:nvPicPr>
        <p:blipFill rotWithShape="1">
          <a:blip r:embed="rId2">
            <a:alphaModFix/>
          </a:blip>
          <a:srcRect b="66040"/>
          <a:stretch/>
        </p:blipFill>
        <p:spPr>
          <a:xfrm>
            <a:off x="1011325" y="1863728"/>
            <a:ext cx="5084676" cy="1595451"/>
          </a:xfrm>
          <a:prstGeom prst="rect">
            <a:avLst/>
          </a:prstGeom>
          <a:noFill/>
          <a:ln>
            <a:noFill/>
          </a:ln>
        </p:spPr>
      </p:pic>
      <p:pic>
        <p:nvPicPr>
          <p:cNvPr id="8" name="Google Shape;494;p31">
            <a:extLst>
              <a:ext uri="{FF2B5EF4-FFF2-40B4-BE49-F238E27FC236}">
                <a16:creationId xmlns:a16="http://schemas.microsoft.com/office/drawing/2014/main" id="{243C2AD5-659C-1D02-DB3F-0B89F5DD1B36}"/>
              </a:ext>
            </a:extLst>
          </p:cNvPr>
          <p:cNvPicPr preferRelativeResize="0"/>
          <p:nvPr/>
        </p:nvPicPr>
        <p:blipFill rotWithShape="1">
          <a:blip r:embed="rId2">
            <a:alphaModFix/>
          </a:blip>
          <a:srcRect t="51641"/>
          <a:stretch/>
        </p:blipFill>
        <p:spPr>
          <a:xfrm>
            <a:off x="1011324" y="3510550"/>
            <a:ext cx="5084676" cy="2271931"/>
          </a:xfrm>
          <a:prstGeom prst="rect">
            <a:avLst/>
          </a:prstGeom>
          <a:noFill/>
          <a:ln>
            <a:noFill/>
          </a:ln>
        </p:spPr>
      </p:pic>
    </p:spTree>
    <p:extLst>
      <p:ext uri="{BB962C8B-B14F-4D97-AF65-F5344CB8AC3E}">
        <p14:creationId xmlns:p14="http://schemas.microsoft.com/office/powerpoint/2010/main" val="37749303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en-US" altLang="ko-KR" sz="3200" dirty="0">
                <a:solidFill>
                  <a:srgbClr val="165982"/>
                </a:solidFill>
                <a:latin typeface="나눔스퀘어OTF_ac ExtraBold" panose="020B0600000101010101" pitchFamily="34" charset="-127"/>
                <a:ea typeface="나눔스퀘어OTF_ac ExtraBold" panose="020B0600000101010101" pitchFamily="34" charset="-127"/>
              </a:rPr>
              <a:t>Data Modeling: Class 1</a:t>
            </a:r>
            <a:endParaRPr lang="ko-KR" altLang="en-US" sz="3200" dirty="0">
              <a:solidFill>
                <a:srgbClr val="165982"/>
              </a:solidFill>
              <a:latin typeface="나눔스퀘어OTF_ac ExtraBold" panose="020B0600000101010101" pitchFamily="34" charset="-127"/>
              <a:ea typeface="나눔스퀘어OTF_ac ExtraBold" panose="020B0600000101010101" pitchFamily="34" charset="-127"/>
            </a:endParaRPr>
          </a:p>
        </p:txBody>
      </p:sp>
      <p:sp>
        <p:nvSpPr>
          <p:cNvPr id="5" name="내용 개체 틀 2">
            <a:extLst>
              <a:ext uri="{FF2B5EF4-FFF2-40B4-BE49-F238E27FC236}">
                <a16:creationId xmlns:a16="http://schemas.microsoft.com/office/drawing/2014/main" id="{BBF192BC-8E88-3FF3-78B5-AD10F42F39A7}"/>
              </a:ext>
            </a:extLst>
          </p:cNvPr>
          <p:cNvSpPr txBox="1">
            <a:spLocks/>
          </p:cNvSpPr>
          <p:nvPr/>
        </p:nvSpPr>
        <p:spPr>
          <a:xfrm>
            <a:off x="377294"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Modeling</a:t>
            </a:r>
          </a:p>
        </p:txBody>
      </p:sp>
      <p:pic>
        <p:nvPicPr>
          <p:cNvPr id="11266" name="Picture 2">
            <a:extLst>
              <a:ext uri="{FF2B5EF4-FFF2-40B4-BE49-F238E27FC236}">
                <a16:creationId xmlns:a16="http://schemas.microsoft.com/office/drawing/2014/main" id="{B36E3D25-8907-82E8-E54E-6F16795F12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9110" y="1993044"/>
            <a:ext cx="4975314" cy="960750"/>
          </a:xfrm>
          <a:prstGeom prst="rect">
            <a:avLst/>
          </a:prstGeom>
          <a:noFill/>
          <a:extLst>
            <a:ext uri="{909E8E84-426E-40DD-AFC4-6F175D3DCCD1}">
              <a14:hiddenFill xmlns:a14="http://schemas.microsoft.com/office/drawing/2010/main">
                <a:solidFill>
                  <a:srgbClr val="FFFFFF"/>
                </a:solidFill>
              </a14:hiddenFill>
            </a:ext>
          </a:extLst>
        </p:spPr>
      </p:pic>
      <p:pic>
        <p:nvPicPr>
          <p:cNvPr id="11267" name="Picture 3">
            <a:extLst>
              <a:ext uri="{FF2B5EF4-FFF2-40B4-BE49-F238E27FC236}">
                <a16:creationId xmlns:a16="http://schemas.microsoft.com/office/drawing/2014/main" id="{DDD6C2B5-CACA-6360-B2F0-655A38DD73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9110" y="2955486"/>
            <a:ext cx="5004724" cy="1009768"/>
          </a:xfrm>
          <a:prstGeom prst="rect">
            <a:avLst/>
          </a:prstGeom>
          <a:noFill/>
          <a:extLst>
            <a:ext uri="{909E8E84-426E-40DD-AFC4-6F175D3DCCD1}">
              <a14:hiddenFill xmlns:a14="http://schemas.microsoft.com/office/drawing/2010/main">
                <a:solidFill>
                  <a:srgbClr val="FFFFFF"/>
                </a:solidFill>
              </a14:hiddenFill>
            </a:ext>
          </a:extLst>
        </p:spPr>
      </p:pic>
      <p:pic>
        <p:nvPicPr>
          <p:cNvPr id="15" name="그림 14">
            <a:extLst>
              <a:ext uri="{FF2B5EF4-FFF2-40B4-BE49-F238E27FC236}">
                <a16:creationId xmlns:a16="http://schemas.microsoft.com/office/drawing/2014/main" id="{07EEA340-F796-CFC3-9532-3CA0326132BD}"/>
              </a:ext>
            </a:extLst>
          </p:cNvPr>
          <p:cNvPicPr>
            <a:picLocks noChangeAspect="1"/>
          </p:cNvPicPr>
          <p:nvPr/>
        </p:nvPicPr>
        <p:blipFill>
          <a:blip r:embed="rId4"/>
          <a:stretch>
            <a:fillRect/>
          </a:stretch>
        </p:blipFill>
        <p:spPr>
          <a:xfrm>
            <a:off x="1109110" y="4167572"/>
            <a:ext cx="5004724" cy="2077952"/>
          </a:xfrm>
          <a:prstGeom prst="rect">
            <a:avLst/>
          </a:prstGeom>
        </p:spPr>
      </p:pic>
      <p:sp>
        <p:nvSpPr>
          <p:cNvPr id="6" name="Google Shape;402;p53">
            <a:extLst>
              <a:ext uri="{FF2B5EF4-FFF2-40B4-BE49-F238E27FC236}">
                <a16:creationId xmlns:a16="http://schemas.microsoft.com/office/drawing/2014/main" id="{7F8BB72E-AFFA-CC82-CFB9-8BAA7085376D}"/>
              </a:ext>
            </a:extLst>
          </p:cNvPr>
          <p:cNvSpPr txBox="1">
            <a:spLocks/>
          </p:cNvSpPr>
          <p:nvPr/>
        </p:nvSpPr>
        <p:spPr>
          <a:xfrm>
            <a:off x="6251510" y="1727036"/>
            <a:ext cx="5102290" cy="4487152"/>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altLang="ko-KR" sz="1800" dirty="0">
                <a:latin typeface="나눔스퀘어OTF_ac Bold" panose="020B0600000101010101" pitchFamily="34" charset="-127"/>
                <a:ea typeface="나눔스퀘어OTF_ac Bold" panose="020B0600000101010101" pitchFamily="34" charset="-127"/>
              </a:rPr>
              <a:t>Dataset </a:t>
            </a:r>
            <a:r>
              <a:rPr lang="ko-KR" altLang="en-US" sz="1800" dirty="0">
                <a:latin typeface="나눔스퀘어OTF_ac Bold" panose="020B0600000101010101" pitchFamily="34" charset="-127"/>
                <a:ea typeface="나눔스퀘어OTF_ac Bold" panose="020B0600000101010101" pitchFamily="34" charset="-127"/>
              </a:rPr>
              <a:t>특징</a:t>
            </a:r>
            <a:endParaRPr lang="en-US" altLang="ko-KR" sz="1800" dirty="0">
              <a:latin typeface="나눔스퀘어OTF_ac Bold" panose="020B0600000101010101" pitchFamily="34" charset="-127"/>
              <a:ea typeface="나눔스퀘어OTF_ac Bold" panose="020B0600000101010101" pitchFamily="34" charset="-127"/>
            </a:endParaRPr>
          </a:p>
          <a:p>
            <a:pPr marL="0" indent="0">
              <a:lnSpc>
                <a:spcPct val="100000"/>
              </a:lnSpc>
              <a:spcBef>
                <a:spcPts val="0"/>
              </a:spcBef>
              <a:buNone/>
            </a:pPr>
            <a:r>
              <a:rPr lang="en-US" altLang="ko-KR" sz="1600" dirty="0">
                <a:latin typeface="나눔스퀘어OTF_ac" panose="020B0600000101010101" pitchFamily="34" charset="-127"/>
                <a:ea typeface="나눔스퀘어OTF_ac" panose="020B0600000101010101" pitchFamily="34" charset="-127"/>
              </a:rPr>
              <a:t>  (1) </a:t>
            </a:r>
            <a:r>
              <a:rPr lang="ko-KR" altLang="en-US" sz="1600" dirty="0">
                <a:latin typeface="나눔스퀘어OTF_ac" panose="020B0600000101010101" pitchFamily="34" charset="-127"/>
                <a:ea typeface="나눔스퀘어OTF_ac" panose="020B0600000101010101" pitchFamily="34" charset="-127"/>
              </a:rPr>
              <a:t>압력은 서서히 감소하고 온도는 서서히 올라가기 시작하면</a:t>
            </a:r>
            <a:endParaRPr lang="en-US" altLang="ko-KR" sz="1600" dirty="0">
              <a:latin typeface="나눔스퀘어OTF_ac" panose="020B0600000101010101" pitchFamily="34" charset="-127"/>
              <a:ea typeface="나눔스퀘어OTF_ac" panose="020B0600000101010101" pitchFamily="34" charset="-127"/>
            </a:endParaRPr>
          </a:p>
          <a:p>
            <a:pPr marL="0" indent="0">
              <a:lnSpc>
                <a:spcPct val="100000"/>
              </a:lnSpc>
              <a:spcBef>
                <a:spcPts val="0"/>
              </a:spcBef>
              <a:buNone/>
            </a:pPr>
            <a:r>
              <a:rPr lang="ko-KR" altLang="en-US" sz="1600" dirty="0">
                <a:latin typeface="나눔스퀘어OTF_ac" panose="020B0600000101010101" pitchFamily="34" charset="-127"/>
                <a:ea typeface="나눔스퀘어OTF_ac" panose="020B0600000101010101" pitchFamily="34" charset="-127"/>
              </a:rPr>
              <a:t>       이상으로 판단</a:t>
            </a:r>
            <a:endParaRPr lang="en-US" altLang="ko-KR" sz="1600" dirty="0">
              <a:latin typeface="나눔스퀘어OTF_ac" panose="020B0600000101010101" pitchFamily="34" charset="-127"/>
              <a:ea typeface="나눔스퀘어OTF_ac" panose="020B0600000101010101" pitchFamily="34" charset="-127"/>
            </a:endParaRPr>
          </a:p>
          <a:p>
            <a:pPr marL="0" indent="0">
              <a:lnSpc>
                <a:spcPct val="100000"/>
              </a:lnSpc>
              <a:spcBef>
                <a:spcPts val="0"/>
              </a:spcBef>
              <a:buNone/>
            </a:pPr>
            <a:r>
              <a:rPr lang="en-US" altLang="ko-KR" sz="1600" dirty="0">
                <a:latin typeface="나눔스퀘어OTF_ac" panose="020B0600000101010101" pitchFamily="34" charset="-127"/>
                <a:ea typeface="나눔스퀘어OTF_ac" panose="020B0600000101010101" pitchFamily="34" charset="-127"/>
              </a:rPr>
              <a:t>  (2) TPT </a:t>
            </a:r>
            <a:r>
              <a:rPr lang="ko-KR" altLang="en-US" sz="1600" dirty="0">
                <a:latin typeface="나눔스퀘어OTF_ac" panose="020B0600000101010101" pitchFamily="34" charset="-127"/>
                <a:ea typeface="나눔스퀘어OTF_ac" panose="020B0600000101010101" pitchFamily="34" charset="-127"/>
              </a:rPr>
              <a:t>변수 이외에는 일관성 있는 특징 발견하지 못함</a:t>
            </a:r>
            <a:r>
              <a:rPr lang="en-US" altLang="ko-KR" sz="1600" dirty="0">
                <a:latin typeface="나눔스퀘어OTF_ac" panose="020B0600000101010101" pitchFamily="34" charset="-127"/>
                <a:ea typeface="나눔스퀘어OTF_ac" panose="020B0600000101010101" pitchFamily="34" charset="-127"/>
              </a:rPr>
              <a:t>.</a:t>
            </a:r>
          </a:p>
          <a:p>
            <a:pPr marL="0" indent="0">
              <a:lnSpc>
                <a:spcPct val="100000"/>
              </a:lnSpc>
              <a:spcBef>
                <a:spcPts val="0"/>
              </a:spcBef>
              <a:buNone/>
            </a:pPr>
            <a:endParaRPr lang="en-US" altLang="ko-KR" sz="1600" dirty="0">
              <a:latin typeface="나눔스퀘어OTF_ac" panose="020B0600000101010101" pitchFamily="34" charset="-127"/>
              <a:ea typeface="나눔스퀘어OTF_ac" panose="020B0600000101010101" pitchFamily="34" charset="-127"/>
            </a:endParaRPr>
          </a:p>
          <a:p>
            <a:pPr marL="0" marR="0" lvl="0" indent="0" algn="l" defTabSz="914400" rtl="0" eaLnBrk="1" fontAlgn="auto" latinLnBrk="1" hangingPunct="1">
              <a:lnSpc>
                <a:spcPct val="100000"/>
              </a:lnSpc>
              <a:spcBef>
                <a:spcPts val="0"/>
              </a:spcBef>
              <a:spcAft>
                <a:spcPts val="0"/>
              </a:spcAft>
              <a:buClr>
                <a:prstClr val="black"/>
              </a:buClr>
              <a:buSzPts val="1800"/>
              <a:buFont typeface="Arial"/>
              <a:buNone/>
              <a:tabLst/>
              <a:defRPr/>
            </a:pPr>
            <a:r>
              <a:rPr kumimoji="0" lang="ko-KR" altLang="en-US" sz="1800" b="0" i="0" u="none" strike="noStrike" kern="1200" cap="none" spc="0" normalizeH="0" baseline="0" noProof="0" dirty="0" err="1">
                <a:ln>
                  <a:noFill/>
                </a:ln>
                <a:solidFill>
                  <a:prstClr val="black"/>
                </a:solidFill>
                <a:effectLst/>
                <a:uLnTx/>
                <a:uFillTx/>
                <a:latin typeface="나눔스퀘어OTF_ac Bold" panose="020B0600000101010101" pitchFamily="34" charset="-127"/>
                <a:ea typeface="나눔스퀘어OTF_ac Bold" panose="020B0600000101010101" pitchFamily="34" charset="-127"/>
                <a:cs typeface="+mn-cs"/>
              </a:rPr>
              <a:t>전처리</a:t>
            </a:r>
            <a:r>
              <a:rPr kumimoji="0" lang="ko-KR" altLang="en-US" sz="1800" b="0" i="0" u="none" strike="noStrike" kern="1200" cap="none" spc="0" normalizeH="0" baseline="0" noProof="0" dirty="0">
                <a:ln>
                  <a:noFill/>
                </a:ln>
                <a:solidFill>
                  <a:prstClr val="black"/>
                </a:solidFill>
                <a:effectLst/>
                <a:uLnTx/>
                <a:uFillTx/>
                <a:latin typeface="나눔스퀘어OTF_ac Bold" panose="020B0600000101010101" pitchFamily="34" charset="-127"/>
                <a:ea typeface="나눔스퀘어OTF_ac Bold" panose="020B0600000101010101" pitchFamily="34" charset="-127"/>
                <a:cs typeface="+mn-cs"/>
              </a:rPr>
              <a:t> 방식</a:t>
            </a:r>
            <a:endParaRPr kumimoji="0" lang="ko-KR" altLang="en-US" sz="1800" b="0" i="0" u="none" strike="noStrike" kern="1200" cap="none" spc="0" normalizeH="0" baseline="0" noProof="0" dirty="0">
              <a:ln>
                <a:noFill/>
              </a:ln>
              <a:solidFill>
                <a:prstClr val="black"/>
              </a:solidFill>
              <a:effectLst/>
              <a:uLnTx/>
              <a:uFillTx/>
              <a:latin typeface="나눔스퀘어OTF_ac Bold" panose="020B0600000101010101" pitchFamily="34" charset="-127"/>
              <a:ea typeface="나눔스퀘어OTF_ac Bold" panose="020B0600000101010101" pitchFamily="34" charset="-127"/>
              <a:cs typeface="Arial"/>
              <a:sym typeface="Arial"/>
            </a:endParaRPr>
          </a:p>
          <a:p>
            <a:pPr marL="457200" marR="0" lvl="0" indent="-342900" algn="l" defTabSz="914400" rtl="0" eaLnBrk="1" fontAlgn="auto" latinLnBrk="1" hangingPunct="1">
              <a:lnSpc>
                <a:spcPct val="100000"/>
              </a:lnSpc>
              <a:spcBef>
                <a:spcPts val="0"/>
              </a:spcBef>
              <a:spcAft>
                <a:spcPts val="0"/>
              </a:spcAft>
              <a:buClr>
                <a:prstClr val="black"/>
              </a:buClr>
              <a:buSzPts val="1800"/>
              <a:buFontTx/>
              <a:buChar char="-"/>
              <a:tabLst/>
              <a:defRPr/>
            </a:pPr>
            <a:r>
              <a:rPr lang="en-US" altLang="ko-KR" sz="1600" dirty="0">
                <a:solidFill>
                  <a:prstClr val="black"/>
                </a:solidFill>
                <a:latin typeface="나눔스퀘어OTF_ac" panose="020B0600000101010101" pitchFamily="34" charset="-127"/>
                <a:ea typeface="나눔스퀘어OTF_ac" panose="020B0600000101010101" pitchFamily="34" charset="-127"/>
              </a:rPr>
              <a:t>TPT </a:t>
            </a:r>
            <a:r>
              <a:rPr lang="ko-KR" altLang="en-US" sz="1600" dirty="0">
                <a:solidFill>
                  <a:prstClr val="black"/>
                </a:solidFill>
                <a:latin typeface="나눔스퀘어OTF_ac" panose="020B0600000101010101" pitchFamily="34" charset="-127"/>
                <a:ea typeface="나눔스퀘어OTF_ac" panose="020B0600000101010101" pitchFamily="34" charset="-127"/>
              </a:rPr>
              <a:t>이외 컬럼 모두 제거</a:t>
            </a:r>
            <a:endParaRPr kumimoji="0" lang="en-US" altLang="ko-KR"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endParaRPr>
          </a:p>
          <a:p>
            <a:pPr marL="457200" marR="0" lvl="0" indent="-342900" algn="l" defTabSz="914400" rtl="0" eaLnBrk="1" fontAlgn="auto" latinLnBrk="1" hangingPunct="1">
              <a:lnSpc>
                <a:spcPct val="100000"/>
              </a:lnSpc>
              <a:spcBef>
                <a:spcPts val="0"/>
              </a:spcBef>
              <a:spcAft>
                <a:spcPts val="0"/>
              </a:spcAft>
              <a:buClr>
                <a:prstClr val="black"/>
              </a:buClr>
              <a:buSzPts val="1800"/>
              <a:buFontTx/>
              <a:buChar char="-"/>
              <a:tabLst/>
              <a:defRPr/>
            </a:pPr>
            <a:r>
              <a:rPr kumimoji="0" lang="ko-KR" altLang="en-US"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전이 과정 대부분을 이상으로 처리 </a:t>
            </a:r>
            <a:r>
              <a:rPr kumimoji="0" lang="en-US" altLang="ko-KR"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a:t>
            </a:r>
            <a:r>
              <a:rPr lang="en-US" altLang="ko-KR" sz="1600" dirty="0">
                <a:solidFill>
                  <a:prstClr val="black"/>
                </a:solidFill>
                <a:latin typeface="나눔스퀘어OTF_ac" panose="020B0600000101010101" pitchFamily="34" charset="-127"/>
                <a:ea typeface="나눔스퀘어OTF_ac" panose="020B0600000101010101" pitchFamily="34" charset="-127"/>
              </a:rPr>
              <a:t>10%</a:t>
            </a:r>
            <a:r>
              <a:rPr lang="ko-KR" altLang="en-US" sz="1600" dirty="0">
                <a:solidFill>
                  <a:prstClr val="black"/>
                </a:solidFill>
                <a:latin typeface="나눔스퀘어OTF_ac" panose="020B0600000101010101" pitchFamily="34" charset="-127"/>
                <a:ea typeface="나눔스퀘어OTF_ac" panose="020B0600000101010101" pitchFamily="34" charset="-127"/>
              </a:rPr>
              <a:t>는 정상 클래스</a:t>
            </a:r>
            <a:r>
              <a:rPr lang="en-US" altLang="ko-KR" sz="1600" dirty="0">
                <a:solidFill>
                  <a:prstClr val="black"/>
                </a:solidFill>
                <a:latin typeface="나눔스퀘어OTF_ac" panose="020B0600000101010101" pitchFamily="34" charset="-127"/>
                <a:ea typeface="나눔스퀘어OTF_ac" panose="020B0600000101010101" pitchFamily="34" charset="-127"/>
              </a:rPr>
              <a:t>, </a:t>
            </a:r>
            <a:r>
              <a:rPr lang="ko-KR" altLang="en-US" sz="1600" dirty="0">
                <a:solidFill>
                  <a:prstClr val="black"/>
                </a:solidFill>
                <a:latin typeface="나눔스퀘어OTF_ac" panose="020B0600000101010101" pitchFamily="34" charset="-127"/>
                <a:ea typeface="나눔스퀘어OTF_ac" panose="020B0600000101010101" pitchFamily="34" charset="-127"/>
              </a:rPr>
              <a:t>나머지 </a:t>
            </a:r>
            <a:r>
              <a:rPr lang="en-US" altLang="ko-KR" sz="1600" dirty="0">
                <a:solidFill>
                  <a:prstClr val="black"/>
                </a:solidFill>
                <a:latin typeface="나눔스퀘어OTF_ac" panose="020B0600000101010101" pitchFamily="34" charset="-127"/>
                <a:ea typeface="나눔스퀘어OTF_ac" panose="020B0600000101010101" pitchFamily="34" charset="-127"/>
              </a:rPr>
              <a:t>90%</a:t>
            </a:r>
            <a:r>
              <a:rPr lang="ko-KR" altLang="en-US" sz="1600" dirty="0">
                <a:solidFill>
                  <a:prstClr val="black"/>
                </a:solidFill>
                <a:latin typeface="나눔스퀘어OTF_ac" panose="020B0600000101010101" pitchFamily="34" charset="-127"/>
                <a:ea typeface="나눔스퀘어OTF_ac" panose="020B0600000101010101" pitchFamily="34" charset="-127"/>
              </a:rPr>
              <a:t>는 이상으로 전환</a:t>
            </a:r>
            <a:r>
              <a:rPr kumimoji="0" lang="en-US" altLang="ko-KR"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 </a:t>
            </a:r>
            <a:r>
              <a:rPr kumimoji="0" lang="en-US" altLang="ko-KR"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sym typeface="Wingdings" panose="05000000000000000000" pitchFamily="2" charset="2"/>
              </a:rPr>
              <a:t> </a:t>
            </a:r>
            <a:r>
              <a:rPr kumimoji="0" lang="ko-KR" altLang="en-US" sz="16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sym typeface="Wingdings" panose="05000000000000000000" pitchFamily="2" charset="2"/>
              </a:rPr>
              <a:t>조기 이상 탐지</a:t>
            </a:r>
            <a:endParaRPr lang="en-US" altLang="ko-KR" sz="1600" dirty="0">
              <a:solidFill>
                <a:prstClr val="black"/>
              </a:solidFill>
              <a:latin typeface="나눔스퀘어OTF_ac" panose="020B0600000101010101" pitchFamily="34" charset="-127"/>
              <a:ea typeface="나눔스퀘어OTF_ac" panose="020B0600000101010101" pitchFamily="34" charset="-127"/>
              <a:sym typeface="Wingdings" panose="05000000000000000000" pitchFamily="2" charset="2"/>
            </a:endParaRPr>
          </a:p>
          <a:p>
            <a:pPr marL="114300" marR="0" lvl="0" indent="0" algn="l" defTabSz="914400" rtl="0" eaLnBrk="1" fontAlgn="auto" latinLnBrk="1" hangingPunct="1">
              <a:lnSpc>
                <a:spcPct val="100000"/>
              </a:lnSpc>
              <a:spcBef>
                <a:spcPts val="0"/>
              </a:spcBef>
              <a:spcAft>
                <a:spcPts val="0"/>
              </a:spcAft>
              <a:buClr>
                <a:prstClr val="black"/>
              </a:buClr>
              <a:buSzPts val="1800"/>
              <a:buNone/>
              <a:tabLst/>
              <a:defRPr/>
            </a:pPr>
            <a:endParaRPr lang="en-US" altLang="ko-KR" sz="1800" dirty="0">
              <a:latin typeface="나눔스퀘어OTF_ac ExtraBold" panose="020B0600000101010101" pitchFamily="34" charset="-127"/>
              <a:ea typeface="나눔스퀘어OTF_ac ExtraBold" panose="020B0600000101010101" pitchFamily="34" charset="-127"/>
            </a:endParaRPr>
          </a:p>
          <a:p>
            <a:pPr marL="0" indent="0">
              <a:lnSpc>
                <a:spcPct val="100000"/>
              </a:lnSpc>
              <a:spcBef>
                <a:spcPts val="0"/>
              </a:spcBef>
              <a:buNone/>
            </a:pPr>
            <a:r>
              <a:rPr lang="ko-KR" altLang="en-US" sz="1800" dirty="0">
                <a:latin typeface="나눔스퀘어OTF_ac Bold" panose="020B0600000101010101" pitchFamily="34" charset="-127"/>
                <a:ea typeface="나눔스퀘어OTF_ac Bold" panose="020B0600000101010101" pitchFamily="34" charset="-127"/>
              </a:rPr>
              <a:t>사용 변수</a:t>
            </a:r>
            <a:endParaRPr lang="en-US" altLang="ko-KR" sz="1800" dirty="0">
              <a:latin typeface="나눔스퀘어OTF_ac Bold" panose="020B0600000101010101" pitchFamily="34" charset="-127"/>
              <a:ea typeface="나눔스퀘어OTF_ac Bold" panose="020B0600000101010101" pitchFamily="34" charset="-127"/>
            </a:endParaRPr>
          </a:p>
          <a:p>
            <a:pPr>
              <a:lnSpc>
                <a:spcPct val="100000"/>
              </a:lnSpc>
              <a:spcBef>
                <a:spcPts val="0"/>
              </a:spcBef>
              <a:buFontTx/>
              <a:buChar char="-"/>
            </a:pPr>
            <a:r>
              <a:rPr lang="en-US" altLang="ko-KR" sz="1600" dirty="0">
                <a:latin typeface="나눔스퀘어OTF_ac" panose="020B0600000101010101" pitchFamily="34" charset="-127"/>
                <a:ea typeface="나눔스퀘어OTF_ac" panose="020B0600000101010101" pitchFamily="34" charset="-127"/>
              </a:rPr>
              <a:t>2</a:t>
            </a:r>
            <a:r>
              <a:rPr lang="ko-KR" altLang="en-US" sz="1600" dirty="0">
                <a:latin typeface="나눔스퀘어OTF_ac" panose="020B0600000101010101" pitchFamily="34" charset="-127"/>
                <a:ea typeface="나눔스퀘어OTF_ac" panose="020B0600000101010101" pitchFamily="34" charset="-127"/>
              </a:rPr>
              <a:t>개 </a:t>
            </a:r>
            <a:r>
              <a:rPr lang="en-US" altLang="ko-KR" sz="1600" dirty="0">
                <a:latin typeface="나눔스퀘어OTF_ac" panose="020B0600000101010101" pitchFamily="34" charset="-127"/>
                <a:ea typeface="나눔스퀘어OTF_ac" panose="020B0600000101010101" pitchFamily="34" charset="-127"/>
              </a:rPr>
              <a:t>(P-TPT, T-TPT)</a:t>
            </a:r>
          </a:p>
        </p:txBody>
      </p:sp>
    </p:spTree>
    <p:extLst>
      <p:ext uri="{BB962C8B-B14F-4D97-AF65-F5344CB8AC3E}">
        <p14:creationId xmlns:p14="http://schemas.microsoft.com/office/powerpoint/2010/main" val="2374162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en-US" altLang="ko-KR" sz="3200" dirty="0">
                <a:solidFill>
                  <a:srgbClr val="165982"/>
                </a:solidFill>
                <a:latin typeface="나눔스퀘어OTF_ac ExtraBold" panose="020B0600000101010101" pitchFamily="34" charset="-127"/>
                <a:ea typeface="나눔스퀘어OTF_ac ExtraBold" panose="020B0600000101010101" pitchFamily="34" charset="-127"/>
              </a:rPr>
              <a:t>Data Modeling: Class 1</a:t>
            </a:r>
            <a:endParaRPr lang="ko-KR" altLang="en-US" sz="3200" dirty="0">
              <a:solidFill>
                <a:srgbClr val="165982"/>
              </a:solidFill>
              <a:latin typeface="나눔스퀘어OTF_ac ExtraBold" panose="020B0600000101010101" pitchFamily="34" charset="-127"/>
              <a:ea typeface="나눔스퀘어OTF_ac ExtraBold" panose="020B0600000101010101" pitchFamily="34" charset="-127"/>
            </a:endParaRPr>
          </a:p>
        </p:txBody>
      </p:sp>
      <p:sp>
        <p:nvSpPr>
          <p:cNvPr id="5" name="내용 개체 틀 2">
            <a:extLst>
              <a:ext uri="{FF2B5EF4-FFF2-40B4-BE49-F238E27FC236}">
                <a16:creationId xmlns:a16="http://schemas.microsoft.com/office/drawing/2014/main" id="{BBF192BC-8E88-3FF3-78B5-AD10F42F39A7}"/>
              </a:ext>
            </a:extLst>
          </p:cNvPr>
          <p:cNvSpPr txBox="1">
            <a:spLocks/>
          </p:cNvSpPr>
          <p:nvPr/>
        </p:nvSpPr>
        <p:spPr>
          <a:xfrm>
            <a:off x="377294"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Modeling</a:t>
            </a:r>
          </a:p>
        </p:txBody>
      </p:sp>
      <p:sp>
        <p:nvSpPr>
          <p:cNvPr id="8" name="Google Shape;402;p53">
            <a:extLst>
              <a:ext uri="{FF2B5EF4-FFF2-40B4-BE49-F238E27FC236}">
                <a16:creationId xmlns:a16="http://schemas.microsoft.com/office/drawing/2014/main" id="{E68A83FC-9950-F2D9-5FF5-AACB10A254FC}"/>
              </a:ext>
            </a:extLst>
          </p:cNvPr>
          <p:cNvSpPr txBox="1">
            <a:spLocks/>
          </p:cNvSpPr>
          <p:nvPr/>
        </p:nvSpPr>
        <p:spPr>
          <a:xfrm>
            <a:off x="6233020" y="1897209"/>
            <a:ext cx="5229895" cy="4204083"/>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ko-KR" altLang="en-US" sz="1800" dirty="0">
                <a:latin typeface="나눔스퀘어OTF_ac Bold" panose="020B0600000101010101" pitchFamily="34" charset="-127"/>
                <a:ea typeface="나눔스퀘어OTF_ac Bold" panose="020B0600000101010101" pitchFamily="34" charset="-127"/>
              </a:rPr>
              <a:t>사용 모형</a:t>
            </a:r>
            <a:r>
              <a:rPr lang="en-US" altLang="ko-KR" sz="1800" dirty="0">
                <a:latin typeface="나눔스퀘어OTF_ac Bold" panose="020B0600000101010101" pitchFamily="34" charset="-127"/>
                <a:ea typeface="나눔스퀘어OTF_ac Bold" panose="020B0600000101010101" pitchFamily="34" charset="-127"/>
              </a:rPr>
              <a:t>: </a:t>
            </a:r>
            <a:r>
              <a:rPr lang="en-US" altLang="ko-KR" sz="1800" dirty="0" err="1">
                <a:latin typeface="나눔스퀘어OTF_ac" panose="020B0600000101010101" pitchFamily="34" charset="-127"/>
                <a:ea typeface="나눔스퀘어OTF_ac" panose="020B0600000101010101" pitchFamily="34" charset="-127"/>
              </a:rPr>
              <a:t>XGBoost</a:t>
            </a:r>
            <a:endParaRPr lang="en-US" altLang="ko-KR" sz="1800" dirty="0">
              <a:latin typeface="나눔스퀘어OTF_ac" panose="020B0600000101010101" pitchFamily="34" charset="-127"/>
              <a:ea typeface="나눔스퀘어OTF_ac" panose="020B0600000101010101" pitchFamily="34" charset="-127"/>
            </a:endParaRPr>
          </a:p>
          <a:p>
            <a:pPr marL="0" indent="0">
              <a:lnSpc>
                <a:spcPct val="100000"/>
              </a:lnSpc>
              <a:spcBef>
                <a:spcPts val="0"/>
              </a:spcBef>
              <a:buNone/>
            </a:pPr>
            <a:endParaRPr lang="en-US" altLang="ko-KR" sz="1800" dirty="0">
              <a:latin typeface="나눔스퀘어OTF_ac Bold" panose="020B0600000101010101" pitchFamily="34" charset="-127"/>
              <a:ea typeface="나눔스퀘어OTF_ac Bold" panose="020B0600000101010101" pitchFamily="34" charset="-127"/>
            </a:endParaRPr>
          </a:p>
          <a:p>
            <a:pPr marL="0" indent="0">
              <a:lnSpc>
                <a:spcPct val="100000"/>
              </a:lnSpc>
              <a:spcBef>
                <a:spcPts val="0"/>
              </a:spcBef>
              <a:buNone/>
            </a:pPr>
            <a:r>
              <a:rPr lang="ko-KR" altLang="en-US" sz="1800" dirty="0">
                <a:latin typeface="나눔스퀘어OTF_ac Bold" panose="020B0600000101010101" pitchFamily="34" charset="-127"/>
                <a:ea typeface="나눔스퀘어OTF_ac Bold" panose="020B0600000101010101" pitchFamily="34" charset="-127"/>
              </a:rPr>
              <a:t>모형 선정 이유</a:t>
            </a:r>
            <a:endParaRPr lang="en-US" altLang="ko-KR" sz="1800" dirty="0">
              <a:latin typeface="나눔스퀘어OTF_ac Bold" panose="020B0600000101010101" pitchFamily="34" charset="-127"/>
              <a:ea typeface="나눔스퀘어OTF_ac Bold" panose="020B0600000101010101" pitchFamily="34" charset="-127"/>
            </a:endParaRPr>
          </a:p>
          <a:p>
            <a:pPr>
              <a:lnSpc>
                <a:spcPct val="100000"/>
              </a:lnSpc>
              <a:spcBef>
                <a:spcPts val="0"/>
              </a:spcBef>
              <a:buFontTx/>
              <a:buChar char="-"/>
            </a:pPr>
            <a:r>
              <a:rPr lang="ko-KR" altLang="en-US" sz="1600" dirty="0">
                <a:latin typeface="나눔스퀘어OTF_ac" panose="020B0600000101010101" pitchFamily="34" charset="-127"/>
                <a:ea typeface="나눔스퀘어OTF_ac" panose="020B0600000101010101" pitchFamily="34" charset="-127"/>
              </a:rPr>
              <a:t>분류 </a:t>
            </a:r>
            <a:r>
              <a:rPr lang="en-US" altLang="ko-KR" sz="1600" dirty="0">
                <a:latin typeface="나눔스퀘어OTF_ac" panose="020B0600000101010101" pitchFamily="34" charset="-127"/>
                <a:ea typeface="나눔스퀘어OTF_ac" panose="020B0600000101010101" pitchFamily="34" charset="-127"/>
              </a:rPr>
              <a:t>&amp; </a:t>
            </a:r>
            <a:r>
              <a:rPr lang="ko-KR" altLang="en-US" sz="1600" dirty="0">
                <a:latin typeface="나눔스퀘어OTF_ac" panose="020B0600000101010101" pitchFamily="34" charset="-127"/>
                <a:ea typeface="나눔스퀘어OTF_ac" panose="020B0600000101010101" pitchFamily="34" charset="-127"/>
              </a:rPr>
              <a:t>회귀에서 좋은 성능을 발휘</a:t>
            </a:r>
            <a:endParaRPr lang="en-US" altLang="ko-KR" sz="1600" dirty="0">
              <a:latin typeface="나눔스퀘어OTF_ac" panose="020B0600000101010101" pitchFamily="34" charset="-127"/>
              <a:ea typeface="나눔스퀘어OTF_ac" panose="020B0600000101010101" pitchFamily="34" charset="-127"/>
            </a:endParaRPr>
          </a:p>
          <a:p>
            <a:pPr>
              <a:lnSpc>
                <a:spcPct val="100000"/>
              </a:lnSpc>
              <a:spcBef>
                <a:spcPts val="0"/>
              </a:spcBef>
              <a:buFontTx/>
              <a:buChar char="-"/>
            </a:pPr>
            <a:r>
              <a:rPr lang="ko-KR" altLang="en-US" sz="1600" dirty="0">
                <a:latin typeface="나눔스퀘어OTF_ac" panose="020B0600000101010101" pitchFamily="34" charset="-127"/>
                <a:ea typeface="나눔스퀘어OTF_ac" panose="020B0600000101010101" pitchFamily="34" charset="-127"/>
              </a:rPr>
              <a:t>병렬 처리로 학습하므로 자원 적게 소모</a:t>
            </a:r>
            <a:endParaRPr lang="en-US" altLang="ko-KR" sz="1600" dirty="0">
              <a:latin typeface="나눔스퀘어OTF_ac" panose="020B0600000101010101" pitchFamily="34" charset="-127"/>
              <a:ea typeface="나눔스퀘어OTF_ac" panose="020B0600000101010101" pitchFamily="34" charset="-127"/>
            </a:endParaRPr>
          </a:p>
          <a:p>
            <a:pPr marL="0" indent="0">
              <a:lnSpc>
                <a:spcPct val="100000"/>
              </a:lnSpc>
              <a:spcBef>
                <a:spcPts val="0"/>
              </a:spcBef>
              <a:buNone/>
            </a:pPr>
            <a:endParaRPr lang="en-US" altLang="ko-KR" sz="1800" dirty="0">
              <a:latin typeface="나눔스퀘어OTF_ac ExtraBold" panose="020B0600000101010101" pitchFamily="34" charset="-127"/>
              <a:ea typeface="나눔스퀘어OTF_ac ExtraBold" panose="020B0600000101010101" pitchFamily="34" charset="-127"/>
            </a:endParaRPr>
          </a:p>
          <a:p>
            <a:pPr marL="0" indent="0">
              <a:lnSpc>
                <a:spcPct val="100000"/>
              </a:lnSpc>
              <a:spcBef>
                <a:spcPts val="0"/>
              </a:spcBef>
              <a:buNone/>
            </a:pPr>
            <a:r>
              <a:rPr lang="en-US" altLang="ko-KR" sz="1800" dirty="0">
                <a:latin typeface="나눔스퀘어OTF_ac Bold" panose="020B0600000101010101" pitchFamily="34" charset="-127"/>
                <a:ea typeface="나눔스퀘어OTF_ac Bold" panose="020B0600000101010101" pitchFamily="34" charset="-127"/>
              </a:rPr>
              <a:t>F1-Score</a:t>
            </a:r>
            <a:r>
              <a:rPr kumimoji="0" lang="en-US" altLang="ko-KR" sz="18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 0.9836</a:t>
            </a:r>
          </a:p>
          <a:p>
            <a:pPr marL="0" indent="0">
              <a:lnSpc>
                <a:spcPct val="100000"/>
              </a:lnSpc>
              <a:spcBef>
                <a:spcPts val="0"/>
              </a:spcBef>
              <a:buNone/>
            </a:pPr>
            <a:endParaRPr lang="fr-FR" altLang="ko-KR" sz="1600" dirty="0">
              <a:latin typeface="나눔스퀘어OTF_ac" panose="020B0600000101010101" pitchFamily="34" charset="-127"/>
              <a:ea typeface="나눔스퀘어OTF_ac" panose="020B0600000101010101" pitchFamily="34" charset="-127"/>
            </a:endParaRPr>
          </a:p>
          <a:p>
            <a:pPr marL="0" marR="0" lvl="0" indent="0" algn="l" defTabSz="914400" rtl="0" eaLnBrk="1" fontAlgn="auto" latinLnBrk="1" hangingPunct="1">
              <a:lnSpc>
                <a:spcPct val="100000"/>
              </a:lnSpc>
              <a:spcBef>
                <a:spcPts val="0"/>
              </a:spcBef>
              <a:spcAft>
                <a:spcPts val="0"/>
              </a:spcAft>
              <a:buClrTx/>
              <a:buSzTx/>
              <a:buFontTx/>
              <a:buNone/>
              <a:tabLst/>
              <a:defRPr/>
            </a:pPr>
            <a:r>
              <a:rPr kumimoji="0" lang="ko-KR" altLang="en-US" sz="1800" b="0" i="0" u="none" strike="noStrike" kern="1200" cap="none" spc="0" normalizeH="0" baseline="0" noProof="0" dirty="0">
                <a:ln>
                  <a:noFill/>
                </a:ln>
                <a:solidFill>
                  <a:prstClr val="black"/>
                </a:solidFill>
                <a:effectLst/>
                <a:uLnTx/>
                <a:uFillTx/>
                <a:latin typeface="나눔스퀘어OTF_ac Bold" panose="020B0600000101010101" pitchFamily="34" charset="-127"/>
                <a:ea typeface="나눔스퀘어OTF_ac Bold" panose="020B0600000101010101" pitchFamily="34" charset="-127"/>
                <a:cs typeface="+mn-cs"/>
              </a:rPr>
              <a:t>실행 시간</a:t>
            </a:r>
            <a:r>
              <a:rPr kumimoji="0" lang="en-US" altLang="ko-KR" sz="18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 20</a:t>
            </a:r>
            <a:r>
              <a:rPr kumimoji="0" lang="ko-KR" altLang="en-US" sz="1800" b="0" i="0" u="none" strike="noStrike" kern="1200" cap="none" spc="0" normalizeH="0" baseline="0" noProof="0" dirty="0">
                <a:ln>
                  <a:noFill/>
                </a:ln>
                <a:solidFill>
                  <a:prstClr val="black"/>
                </a:solidFill>
                <a:effectLst/>
                <a:uLnTx/>
                <a:uFillTx/>
                <a:latin typeface="나눔스퀘어OTF_ac" panose="020B0600000101010101" pitchFamily="34" charset="-127"/>
                <a:ea typeface="나눔스퀘어OTF_ac" panose="020B0600000101010101" pitchFamily="34" charset="-127"/>
                <a:cs typeface="+mn-cs"/>
              </a:rPr>
              <a:t>초</a:t>
            </a:r>
          </a:p>
          <a:p>
            <a:pPr marL="0" indent="0">
              <a:lnSpc>
                <a:spcPct val="100000"/>
              </a:lnSpc>
              <a:spcBef>
                <a:spcPts val="0"/>
              </a:spcBef>
              <a:buNone/>
            </a:pPr>
            <a:endParaRPr lang="fr-FR" altLang="ko-KR" sz="1600" dirty="0">
              <a:latin typeface="나눔스퀘어OTF_ac" panose="020B0600000101010101" pitchFamily="34" charset="-127"/>
              <a:ea typeface="나눔스퀘어OTF_ac" panose="020B0600000101010101" pitchFamily="34" charset="-127"/>
            </a:endParaRPr>
          </a:p>
          <a:p>
            <a:pPr marL="0" indent="0">
              <a:lnSpc>
                <a:spcPct val="100000"/>
              </a:lnSpc>
              <a:spcBef>
                <a:spcPts val="0"/>
              </a:spcBef>
              <a:buNone/>
            </a:pPr>
            <a:endParaRPr lang="en-US" altLang="ko-KR" sz="1400" dirty="0">
              <a:latin typeface="나눔스퀘어OTF_ac" panose="020B0600000101010101" pitchFamily="34" charset="-127"/>
              <a:ea typeface="나눔스퀘어OTF_ac" panose="020B0600000101010101" pitchFamily="34" charset="-127"/>
            </a:endParaRPr>
          </a:p>
        </p:txBody>
      </p:sp>
      <p:pic>
        <p:nvPicPr>
          <p:cNvPr id="1026" name="Picture 2">
            <a:extLst>
              <a:ext uri="{FF2B5EF4-FFF2-40B4-BE49-F238E27FC236}">
                <a16:creationId xmlns:a16="http://schemas.microsoft.com/office/drawing/2014/main" id="{799DE044-CD92-3876-FB0F-FA8B27B3E7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5978" y="1449619"/>
            <a:ext cx="4360853" cy="306772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6C45772-D3F1-15ED-6E62-7BCED2DDF7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978" y="4517192"/>
            <a:ext cx="4360853" cy="2048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74361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23"/>
          <p:cNvSpPr/>
          <p:nvPr/>
        </p:nvSpPr>
        <p:spPr>
          <a:xfrm>
            <a:off x="0" y="0"/>
            <a:ext cx="12192000" cy="6858000"/>
          </a:xfrm>
          <a:prstGeom prst="rect">
            <a:avLst/>
          </a:prstGeom>
          <a:solidFill>
            <a:srgbClr val="F5D6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나눔스퀘어OTF_ac" panose="020B0600000101010101" pitchFamily="34" charset="-127"/>
              <a:ea typeface="나눔스퀘어OTF_ac" panose="020B0600000101010101" pitchFamily="34" charset="-127"/>
              <a:cs typeface="Malgun Gothic"/>
              <a:sym typeface="Malgun Gothic"/>
            </a:endParaRPr>
          </a:p>
        </p:txBody>
      </p:sp>
      <p:sp>
        <p:nvSpPr>
          <p:cNvPr id="369" name="Google Shape;369;p23"/>
          <p:cNvSpPr/>
          <p:nvPr/>
        </p:nvSpPr>
        <p:spPr>
          <a:xfrm>
            <a:off x="534364" y="1264502"/>
            <a:ext cx="11123271" cy="537397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나눔스퀘어OTF_ac" panose="020B0600000101010101" pitchFamily="34" charset="-127"/>
              <a:ea typeface="나눔스퀘어OTF_ac" panose="020B0600000101010101" pitchFamily="34" charset="-127"/>
              <a:cs typeface="Malgun Gothic"/>
              <a:sym typeface="Malgun Gothic"/>
            </a:endParaRPr>
          </a:p>
        </p:txBody>
      </p:sp>
      <p:sp>
        <p:nvSpPr>
          <p:cNvPr id="370" name="Google Shape;370;p23"/>
          <p:cNvSpPr txBox="1">
            <a:spLocks noGrp="1"/>
          </p:cNvSpPr>
          <p:nvPr>
            <p:ph type="title"/>
          </p:nvPr>
        </p:nvSpPr>
        <p:spPr>
          <a:xfrm>
            <a:off x="702644" y="336884"/>
            <a:ext cx="10651156" cy="92761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65982"/>
              </a:buClr>
              <a:buSzPts val="3200"/>
              <a:buFont typeface="Arial"/>
              <a:buNone/>
            </a:pP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Data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Modeling</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Class</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2</a:t>
            </a:r>
            <a:endParaRP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endParaRPr>
          </a:p>
        </p:txBody>
      </p:sp>
      <p:sp>
        <p:nvSpPr>
          <p:cNvPr id="371" name="Google Shape;371;p23"/>
          <p:cNvSpPr txBox="1"/>
          <p:nvPr/>
        </p:nvSpPr>
        <p:spPr>
          <a:xfrm>
            <a:off x="377294" y="219522"/>
            <a:ext cx="1131175" cy="299377"/>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323F4F"/>
              </a:buClr>
              <a:buSzPts val="1400"/>
              <a:buFont typeface="Arial"/>
              <a:buNone/>
            </a:pPr>
            <a:r>
              <a:rPr lang="ko-KR" sz="1400" b="0" i="0" u="none" strike="noStrike" cap="none">
                <a:solidFill>
                  <a:srgbClr val="323F4F"/>
                </a:solidFill>
                <a:latin typeface="나눔스퀘어OTF_ac" panose="020B0600000101010101" pitchFamily="34" charset="-127"/>
                <a:ea typeface="나눔스퀘어OTF_ac" panose="020B0600000101010101" pitchFamily="34" charset="-127"/>
                <a:cs typeface="Arial"/>
                <a:sym typeface="Arial"/>
              </a:rPr>
              <a:t>Modeling</a:t>
            </a:r>
            <a:endParaRPr>
              <a:latin typeface="나눔스퀘어OTF_ac" panose="020B0600000101010101" pitchFamily="34" charset="-127"/>
              <a:ea typeface="나눔스퀘어OTF_ac" panose="020B0600000101010101" pitchFamily="34" charset="-127"/>
            </a:endParaRPr>
          </a:p>
        </p:txBody>
      </p:sp>
      <p:pic>
        <p:nvPicPr>
          <p:cNvPr id="372" name="Google Shape;372;p23" descr="텍스트, 도표, 라인, 친필이(가) 표시된 사진&#10;&#10;자동 생성된 설명"/>
          <p:cNvPicPr preferRelativeResize="0"/>
          <p:nvPr/>
        </p:nvPicPr>
        <p:blipFill rotWithShape="1">
          <a:blip r:embed="rId3">
            <a:alphaModFix/>
          </a:blip>
          <a:srcRect l="24702" t="8212" r="50256" b="52381"/>
          <a:stretch/>
        </p:blipFill>
        <p:spPr>
          <a:xfrm>
            <a:off x="702650" y="1727050"/>
            <a:ext cx="5430500" cy="4033175"/>
          </a:xfrm>
          <a:prstGeom prst="rect">
            <a:avLst/>
          </a:prstGeom>
          <a:noFill/>
          <a:ln>
            <a:noFill/>
          </a:ln>
        </p:spPr>
      </p:pic>
      <p:sp>
        <p:nvSpPr>
          <p:cNvPr id="373" name="Google Shape;373;p23"/>
          <p:cNvSpPr txBox="1"/>
          <p:nvPr/>
        </p:nvSpPr>
        <p:spPr>
          <a:xfrm>
            <a:off x="6312400" y="1727025"/>
            <a:ext cx="5041500" cy="40332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000"/>
              <a:buFont typeface="Arial"/>
              <a:buNone/>
            </a:pPr>
            <a:r>
              <a:rPr lang="ko-KR" b="0" i="0" u="none" strike="noStrike" cap="none" dirty="0" err="1">
                <a:solidFill>
                  <a:schemeClr val="dk1"/>
                </a:solidFill>
                <a:latin typeface="나눔스퀘어OTF_ac Bold" panose="020B0600000101010101" pitchFamily="34" charset="-127"/>
                <a:ea typeface="나눔스퀘어OTF_ac Bold" panose="020B0600000101010101" pitchFamily="34" charset="-127"/>
                <a:cs typeface="Arial"/>
                <a:sym typeface="Arial"/>
              </a:rPr>
              <a:t>Dataset</a:t>
            </a:r>
            <a:r>
              <a:rPr lang="ko-K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rPr>
              <a:t> 특징</a:t>
            </a:r>
            <a:endParaRPr lang="en-US" altLang="ko-KR"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0" marR="0" lvl="0" indent="0" algn="l" rtl="0">
              <a:lnSpc>
                <a:spcPct val="100000"/>
              </a:lnSpc>
              <a:spcBef>
                <a:spcPts val="0"/>
              </a:spcBef>
              <a:spcAft>
                <a:spcPts val="0"/>
              </a:spcAft>
              <a:buClr>
                <a:schemeClr val="dk1"/>
              </a:buClr>
              <a:buSzPts val="2000"/>
              <a:buFont typeface="Arial"/>
              <a:buNone/>
            </a:pPr>
            <a:r>
              <a:rPr lang="en-US" altLang="ko-KR" sz="1600" dirty="0">
                <a:solidFill>
                  <a:schemeClr val="dk1"/>
                </a:solidFill>
                <a:latin typeface="나눔스퀘어OTF_ac Bold" panose="020B0600000101010101" pitchFamily="34" charset="-127"/>
                <a:ea typeface="나눔스퀘어OTF_ac Bold" panose="020B0600000101010101" pitchFamily="34" charset="-127"/>
                <a:cs typeface="Arial"/>
                <a:sym typeface="Arial"/>
              </a:rPr>
              <a:t>  (1) </a:t>
            </a: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정상과 이상이 확연히 구분</a:t>
            </a:r>
            <a:endParaRPr sz="1600" dirty="0">
              <a:latin typeface="나눔스퀘어OTF_ac" panose="020B0600000101010101" pitchFamily="34" charset="-127"/>
              <a:ea typeface="나눔스퀘어OTF_ac" panose="020B0600000101010101" pitchFamily="34" charset="-127"/>
            </a:endParaRPr>
          </a:p>
          <a:p>
            <a:pPr marL="114300" marR="0" lvl="0" algn="l" rtl="0">
              <a:lnSpc>
                <a:spcPct val="100000"/>
              </a:lnSpc>
              <a:spcBef>
                <a:spcPts val="0"/>
              </a:spcBef>
              <a:spcAft>
                <a:spcPts val="0"/>
              </a:spcAft>
              <a:buClr>
                <a:schemeClr val="dk1"/>
              </a:buClr>
              <a:buSzPts val="1800"/>
            </a:pPr>
            <a:r>
              <a:rPr lang="en-US" alt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(2) </a:t>
            </a: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전이, 이상 값이 너무 많음</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114300" marR="0" lvl="0" algn="l" rtl="0">
              <a:lnSpc>
                <a:spcPct val="100000"/>
              </a:lnSpc>
              <a:spcBef>
                <a:spcPts val="0"/>
              </a:spcBef>
              <a:spcAft>
                <a:spcPts val="0"/>
              </a:spcAft>
              <a:buClr>
                <a:schemeClr val="dk1"/>
              </a:buClr>
              <a:buSzPts val="1800"/>
            </a:pPr>
            <a:r>
              <a:rPr lang="en-US" altLang="ko-KR" sz="1600" dirty="0">
                <a:solidFill>
                  <a:schemeClr val="dk1"/>
                </a:solidFill>
                <a:latin typeface="나눔스퀘어OTF_ac" panose="020B0600000101010101" pitchFamily="34" charset="-127"/>
                <a:ea typeface="나눔스퀘어OTF_ac" panose="020B0600000101010101" pitchFamily="34" charset="-127"/>
              </a:rPr>
              <a:t>(3) </a:t>
            </a:r>
            <a:r>
              <a:rPr lang="ko-KR" sz="1600" dirty="0">
                <a:solidFill>
                  <a:schemeClr val="dk1"/>
                </a:solidFill>
                <a:latin typeface="나눔스퀘어OTF_ac" panose="020B0600000101010101" pitchFamily="34" charset="-127"/>
                <a:ea typeface="나눔스퀘어OTF_ac" panose="020B0600000101010101" pitchFamily="34" charset="-127"/>
              </a:rPr>
              <a:t>온도와 압력이 감소되는 것이 특징</a:t>
            </a: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1800"/>
              <a:buFont typeface="Noto Sans Symbols"/>
              <a:buNone/>
            </a:pPr>
            <a:endParaRPr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0" marR="0" lvl="0" indent="0" algn="l" rtl="0">
              <a:lnSpc>
                <a:spcPct val="100000"/>
              </a:lnSpc>
              <a:spcBef>
                <a:spcPts val="0"/>
              </a:spcBef>
              <a:spcAft>
                <a:spcPts val="0"/>
              </a:spcAft>
              <a:buClr>
                <a:schemeClr val="dk1"/>
              </a:buClr>
              <a:buSzPts val="1800"/>
              <a:buFont typeface="Arial"/>
              <a:buNone/>
            </a:pPr>
            <a:r>
              <a:rPr lang="ko-KR" dirty="0" err="1">
                <a:solidFill>
                  <a:schemeClr val="dk1"/>
                </a:solidFill>
                <a:latin typeface="나눔스퀘어OTF_ac Bold" panose="020B0600000101010101" pitchFamily="34" charset="-127"/>
                <a:ea typeface="나눔스퀘어OTF_ac Bold" panose="020B0600000101010101" pitchFamily="34" charset="-127"/>
              </a:rPr>
              <a:t>전처리</a:t>
            </a:r>
            <a:r>
              <a:rPr lang="ko-KR" dirty="0">
                <a:solidFill>
                  <a:schemeClr val="dk1"/>
                </a:solidFill>
                <a:latin typeface="나눔스퀘어OTF_ac Bold" panose="020B0600000101010101" pitchFamily="34" charset="-127"/>
                <a:ea typeface="나눔스퀘어OTF_ac Bold" panose="020B0600000101010101" pitchFamily="34" charset="-127"/>
              </a:rPr>
              <a:t> 방식</a:t>
            </a:r>
            <a:endParaRP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457200" marR="0" lvl="0" indent="-342900" algn="l" rtl="0">
              <a:lnSpc>
                <a:spcPct val="100000"/>
              </a:lnSpc>
              <a:spcBef>
                <a:spcPts val="0"/>
              </a:spcBef>
              <a:spcAft>
                <a:spcPts val="0"/>
              </a:spcAft>
              <a:buClr>
                <a:schemeClr val="dk1"/>
              </a:buClr>
              <a:buSzPts val="1800"/>
              <a:buChar char="-"/>
            </a:pPr>
            <a:r>
              <a:rPr lang="ko-KR" sz="1600" dirty="0">
                <a:solidFill>
                  <a:schemeClr val="dk1"/>
                </a:solidFill>
                <a:latin typeface="나눔스퀘어OTF_ac" panose="020B0600000101010101" pitchFamily="34" charset="-127"/>
                <a:ea typeface="나눔스퀘어OTF_ac" panose="020B0600000101010101" pitchFamily="34" charset="-127"/>
              </a:rPr>
              <a:t>이전 값으로 </a:t>
            </a:r>
            <a:r>
              <a:rPr lang="ko-KR" sz="1600" dirty="0" err="1">
                <a:solidFill>
                  <a:schemeClr val="dk1"/>
                </a:solidFill>
                <a:latin typeface="나눔스퀘어OTF_ac" panose="020B0600000101010101" pitchFamily="34" charset="-127"/>
                <a:ea typeface="나눔스퀘어OTF_ac" panose="020B0600000101010101" pitchFamily="34" charset="-127"/>
              </a:rPr>
              <a:t>결측치</a:t>
            </a:r>
            <a:r>
              <a:rPr lang="ko-KR" sz="1600" dirty="0">
                <a:solidFill>
                  <a:schemeClr val="dk1"/>
                </a:solidFill>
                <a:latin typeface="나눔스퀘어OTF_ac" panose="020B0600000101010101" pitchFamily="34" charset="-127"/>
                <a:ea typeface="나눔스퀘어OTF_ac" panose="020B0600000101010101" pitchFamily="34" charset="-127"/>
              </a:rPr>
              <a:t> 대체</a:t>
            </a:r>
            <a:endParaRP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sz="1600" dirty="0">
                <a:solidFill>
                  <a:schemeClr val="dk1"/>
                </a:solidFill>
                <a:latin typeface="나눔스퀘어OTF_ac" panose="020B0600000101010101" pitchFamily="34" charset="-127"/>
                <a:ea typeface="나눔스퀘어OTF_ac" panose="020B0600000101010101" pitchFamily="34" charset="-127"/>
              </a:rPr>
              <a:t>5초 단위로 다운 샘플링</a:t>
            </a:r>
            <a:endParaRP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sz="1600" dirty="0">
                <a:solidFill>
                  <a:schemeClr val="dk1"/>
                </a:solidFill>
                <a:latin typeface="나눔스퀘어OTF_ac" panose="020B0600000101010101" pitchFamily="34" charset="-127"/>
                <a:ea typeface="나눔스퀘어OTF_ac" panose="020B0600000101010101" pitchFamily="34" charset="-127"/>
              </a:rPr>
              <a:t>전이과정은 모두 정상으로 대체</a:t>
            </a:r>
            <a:endParaRP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sz="1600" dirty="0" err="1">
                <a:solidFill>
                  <a:schemeClr val="dk1"/>
                </a:solidFill>
                <a:latin typeface="나눔스퀘어OTF_ac" panose="020B0600000101010101" pitchFamily="34" charset="-127"/>
                <a:ea typeface="나눔스퀘어OTF_ac" panose="020B0600000101010101" pitchFamily="34" charset="-127"/>
              </a:rPr>
              <a:t>RobustScaler</a:t>
            </a:r>
            <a:r>
              <a:rPr lang="ko-KR" sz="1600" dirty="0">
                <a:solidFill>
                  <a:schemeClr val="dk1"/>
                </a:solidFill>
                <a:latin typeface="나눔스퀘어OTF_ac" panose="020B0600000101010101" pitchFamily="34" charset="-127"/>
                <a:ea typeface="나눔스퀘어OTF_ac" panose="020B0600000101010101" pitchFamily="34" charset="-127"/>
              </a:rPr>
              <a:t> 표준화</a:t>
            </a: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endParaRPr dirty="0">
              <a:solidFill>
                <a:schemeClr val="dk1"/>
              </a:solidFill>
              <a:latin typeface="나눔스퀘어OTF_ac Bold" panose="020B0600000101010101" pitchFamily="34" charset="-127"/>
              <a:ea typeface="나눔스퀘어OTF_ac Bold"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사용 변수</a:t>
            </a:r>
            <a:endParaRPr dirty="0">
              <a:solidFill>
                <a:schemeClr val="dk1"/>
              </a:solidFill>
              <a:latin typeface="나눔스퀘어OTF_ac Bold" panose="020B0600000101010101" pitchFamily="34" charset="-127"/>
              <a:ea typeface="나눔스퀘어OTF_ac Bold"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sz="1600" dirty="0">
                <a:solidFill>
                  <a:schemeClr val="dk1"/>
                </a:solidFill>
                <a:latin typeface="나눔스퀘어OTF_ac" panose="020B0600000101010101" pitchFamily="34" charset="-127"/>
                <a:ea typeface="나눔스퀘어OTF_ac" panose="020B0600000101010101" pitchFamily="34" charset="-127"/>
              </a:rPr>
              <a:t>모든 변수 사용</a:t>
            </a:r>
            <a:endParaRPr sz="1600" dirty="0">
              <a:solidFill>
                <a:schemeClr val="dk1"/>
              </a:solidFill>
              <a:latin typeface="나눔스퀘어OTF_ac" panose="020B0600000101010101" pitchFamily="34" charset="-127"/>
              <a:ea typeface="나눔스퀘어OTF_ac" panose="020B0600000101010101" pitchFamily="34" charset="-127"/>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g267fdfcbc75_0_32"/>
          <p:cNvSpPr/>
          <p:nvPr/>
        </p:nvSpPr>
        <p:spPr>
          <a:xfrm>
            <a:off x="0" y="0"/>
            <a:ext cx="12192000" cy="6858000"/>
          </a:xfrm>
          <a:prstGeom prst="rect">
            <a:avLst/>
          </a:prstGeom>
          <a:solidFill>
            <a:srgbClr val="F5D6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Malgun Gothic"/>
              <a:ea typeface="Malgun Gothic"/>
              <a:cs typeface="Malgun Gothic"/>
              <a:sym typeface="Malgun Gothic"/>
            </a:endParaRPr>
          </a:p>
        </p:txBody>
      </p:sp>
      <p:sp>
        <p:nvSpPr>
          <p:cNvPr id="379" name="Google Shape;379;g267fdfcbc75_0_32"/>
          <p:cNvSpPr/>
          <p:nvPr/>
        </p:nvSpPr>
        <p:spPr>
          <a:xfrm>
            <a:off x="534364" y="1264502"/>
            <a:ext cx="11123400" cy="53739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나눔스퀘어OTF_ac" panose="020B0600000101010101" pitchFamily="34" charset="-127"/>
              <a:ea typeface="나눔스퀘어OTF_ac" panose="020B0600000101010101" pitchFamily="34" charset="-127"/>
              <a:cs typeface="Malgun Gothic"/>
              <a:sym typeface="Malgun Gothic"/>
            </a:endParaRPr>
          </a:p>
        </p:txBody>
      </p:sp>
      <p:sp>
        <p:nvSpPr>
          <p:cNvPr id="380" name="Google Shape;380;g267fdfcbc75_0_32"/>
          <p:cNvSpPr txBox="1">
            <a:spLocks noGrp="1"/>
          </p:cNvSpPr>
          <p:nvPr>
            <p:ph type="title"/>
          </p:nvPr>
        </p:nvSpPr>
        <p:spPr>
          <a:xfrm>
            <a:off x="702644" y="336884"/>
            <a:ext cx="10651200" cy="927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65982"/>
              </a:buClr>
              <a:buSzPts val="3200"/>
              <a:buFont typeface="Arial"/>
              <a:buNone/>
            </a:pP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Data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Modeling</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Class</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2</a:t>
            </a:r>
            <a:endParaRP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endParaRPr>
          </a:p>
        </p:txBody>
      </p:sp>
      <p:sp>
        <p:nvSpPr>
          <p:cNvPr id="381" name="Google Shape;381;g267fdfcbc75_0_32"/>
          <p:cNvSpPr txBox="1"/>
          <p:nvPr/>
        </p:nvSpPr>
        <p:spPr>
          <a:xfrm>
            <a:off x="377294" y="219522"/>
            <a:ext cx="1131300" cy="2994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323F4F"/>
              </a:buClr>
              <a:buSzPts val="1400"/>
              <a:buFont typeface="Arial"/>
              <a:buNone/>
            </a:pPr>
            <a:r>
              <a:rPr lang="ko-KR" sz="1400" b="0" i="0" u="none" strike="noStrike" cap="none">
                <a:solidFill>
                  <a:srgbClr val="323F4F"/>
                </a:solidFill>
                <a:latin typeface="나눔스퀘어OTF_ac" panose="020B0600000101010101" pitchFamily="34" charset="-127"/>
                <a:ea typeface="나눔스퀘어OTF_ac" panose="020B0600000101010101" pitchFamily="34" charset="-127"/>
                <a:cs typeface="Arial"/>
                <a:sym typeface="Arial"/>
              </a:rPr>
              <a:t>Modeling</a:t>
            </a:r>
            <a:endParaRPr>
              <a:latin typeface="나눔스퀘어OTF_ac" panose="020B0600000101010101" pitchFamily="34" charset="-127"/>
              <a:ea typeface="나눔스퀘어OTF_ac" panose="020B0600000101010101" pitchFamily="34" charset="-127"/>
            </a:endParaRPr>
          </a:p>
        </p:txBody>
      </p:sp>
      <p:sp>
        <p:nvSpPr>
          <p:cNvPr id="382" name="Google Shape;382;g267fdfcbc75_0_32"/>
          <p:cNvSpPr txBox="1"/>
          <p:nvPr/>
        </p:nvSpPr>
        <p:spPr>
          <a:xfrm>
            <a:off x="6616275" y="1628775"/>
            <a:ext cx="4252800" cy="37569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000"/>
              <a:buFont typeface="Arial"/>
              <a:buNone/>
            </a:pPr>
            <a:r>
              <a:rPr lang="ko-KR" dirty="0">
                <a:solidFill>
                  <a:schemeClr val="dk1"/>
                </a:solidFill>
                <a:latin typeface="나눔스퀘어OTF_ac Bold" panose="020B0600000101010101" pitchFamily="34" charset="-127"/>
                <a:ea typeface="나눔스퀘어OTF_ac Bold" panose="020B0600000101010101" pitchFamily="34" charset="-127"/>
              </a:rPr>
              <a:t>사용 모형</a:t>
            </a:r>
            <a:r>
              <a:rPr lang="ko-KR" dirty="0">
                <a:solidFill>
                  <a:schemeClr val="dk1"/>
                </a:solidFill>
                <a:latin typeface="나눔스퀘어OTF_ac" panose="020B0600000101010101" pitchFamily="34" charset="-127"/>
                <a:ea typeface="나눔스퀘어OTF_ac" panose="020B0600000101010101" pitchFamily="34" charset="-127"/>
              </a:rPr>
              <a:t>: </a:t>
            </a:r>
            <a:r>
              <a:rPr lang="ko-KR" dirty="0" err="1">
                <a:solidFill>
                  <a:schemeClr val="dk1"/>
                </a:solidFill>
                <a:latin typeface="나눔스퀘어OTF_ac" panose="020B0600000101010101" pitchFamily="34" charset="-127"/>
                <a:ea typeface="나눔스퀘어OTF_ac" panose="020B0600000101010101" pitchFamily="34" charset="-127"/>
              </a:rPr>
              <a:t>LightGBM</a:t>
            </a: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2000"/>
              <a:buFont typeface="Arial"/>
              <a:buNone/>
            </a:pP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2000"/>
              <a:buFont typeface="Arial"/>
              <a:buNone/>
            </a:pPr>
            <a:r>
              <a:rPr lang="ko-K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rPr>
              <a:t>모형 선정 이유</a:t>
            </a:r>
            <a:endParaRP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대용량 데이터 처리에 용이</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더 적은 메모리로 빠르고 우수한 결과</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모형 자체 </a:t>
            </a:r>
            <a:r>
              <a:rPr lang="ko-KR" sz="1600" b="0" i="0" u="none" strike="noStrike" cap="none" dirty="0" err="1">
                <a:solidFill>
                  <a:schemeClr val="dk1"/>
                </a:solidFill>
                <a:latin typeface="나눔스퀘어OTF_ac" panose="020B0600000101010101" pitchFamily="34" charset="-127"/>
                <a:ea typeface="나눔스퀘어OTF_ac" panose="020B0600000101010101" pitchFamily="34" charset="-127"/>
                <a:cs typeface="Arial"/>
                <a:sym typeface="Arial"/>
              </a:rPr>
              <a:t>결측치</a:t>
            </a: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 처리</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0" marR="0" lvl="0" indent="0" algn="l" rtl="0">
              <a:lnSpc>
                <a:spcPct val="100000"/>
              </a:lnSpc>
              <a:spcBef>
                <a:spcPts val="0"/>
              </a:spcBef>
              <a:spcAft>
                <a:spcPts val="0"/>
              </a:spcAft>
              <a:buNone/>
            </a:pP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F1-</a:t>
            </a:r>
            <a:r>
              <a:rPr lang="en-US" altLang="ko-KR" dirty="0">
                <a:solidFill>
                  <a:schemeClr val="dk1"/>
                </a:solidFill>
                <a:latin typeface="나눔스퀘어OTF_ac Bold" panose="020B0600000101010101" pitchFamily="34" charset="-127"/>
                <a:ea typeface="나눔스퀘어OTF_ac Bold" panose="020B0600000101010101" pitchFamily="34" charset="-127"/>
              </a:rPr>
              <a:t>S</a:t>
            </a:r>
            <a:r>
              <a:rPr lang="ko-KR" dirty="0" err="1">
                <a:solidFill>
                  <a:schemeClr val="dk1"/>
                </a:solidFill>
                <a:latin typeface="나눔스퀘어OTF_ac Bold" panose="020B0600000101010101" pitchFamily="34" charset="-127"/>
                <a:ea typeface="나눔스퀘어OTF_ac Bold" panose="020B0600000101010101" pitchFamily="34" charset="-127"/>
              </a:rPr>
              <a:t>core</a:t>
            </a:r>
            <a:r>
              <a:rPr lang="ko-KR" dirty="0">
                <a:solidFill>
                  <a:schemeClr val="dk1"/>
                </a:solidFill>
                <a:latin typeface="나눔스퀘어OTF_ac" panose="020B0600000101010101" pitchFamily="34" charset="-127"/>
                <a:ea typeface="나눔스퀘어OTF_ac" panose="020B0600000101010101" pitchFamily="34" charset="-127"/>
              </a:rPr>
              <a:t>: 0.8811</a:t>
            </a:r>
            <a:endParaRPr lang="en-US" altLang="ko-K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실행 시간</a:t>
            </a:r>
            <a:r>
              <a:rPr lang="ko-KR" dirty="0">
                <a:solidFill>
                  <a:schemeClr val="dk1"/>
                </a:solidFill>
                <a:latin typeface="나눔스퀘어OTF_ac" panose="020B0600000101010101" pitchFamily="34" charset="-127"/>
                <a:ea typeface="나눔스퀘어OTF_ac" panose="020B0600000101010101" pitchFamily="34" charset="-127"/>
              </a:rPr>
              <a:t>: 13초</a:t>
            </a:r>
            <a:endParaRPr dirty="0">
              <a:solidFill>
                <a:schemeClr val="dk1"/>
              </a:solidFill>
              <a:latin typeface="나눔스퀘어OTF_ac" panose="020B0600000101010101" pitchFamily="34" charset="-127"/>
              <a:ea typeface="나눔스퀘어OTF_ac" panose="020B0600000101010101" pitchFamily="34" charset="-127"/>
            </a:endParaRPr>
          </a:p>
        </p:txBody>
      </p:sp>
      <p:pic>
        <p:nvPicPr>
          <p:cNvPr id="383" name="Google Shape;383;g267fdfcbc75_0_32"/>
          <p:cNvPicPr preferRelativeResize="0"/>
          <p:nvPr/>
        </p:nvPicPr>
        <p:blipFill>
          <a:blip r:embed="rId3">
            <a:alphaModFix/>
          </a:blip>
          <a:stretch>
            <a:fillRect/>
          </a:stretch>
        </p:blipFill>
        <p:spPr>
          <a:xfrm>
            <a:off x="702650" y="1628775"/>
            <a:ext cx="5667375" cy="43971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g267fdfcbc75_0_8"/>
          <p:cNvSpPr/>
          <p:nvPr/>
        </p:nvSpPr>
        <p:spPr>
          <a:xfrm>
            <a:off x="0" y="0"/>
            <a:ext cx="12192000" cy="6858000"/>
          </a:xfrm>
          <a:prstGeom prst="rect">
            <a:avLst/>
          </a:prstGeom>
          <a:solidFill>
            <a:srgbClr val="F5D6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나눔스퀘어OTF_ac" panose="020B0600000101010101" pitchFamily="34" charset="-127"/>
              <a:ea typeface="나눔스퀘어OTF_ac" panose="020B0600000101010101" pitchFamily="34" charset="-127"/>
              <a:cs typeface="Malgun Gothic"/>
              <a:sym typeface="Malgun Gothic"/>
            </a:endParaRPr>
          </a:p>
        </p:txBody>
      </p:sp>
      <p:sp>
        <p:nvSpPr>
          <p:cNvPr id="389" name="Google Shape;389;g267fdfcbc75_0_8"/>
          <p:cNvSpPr/>
          <p:nvPr/>
        </p:nvSpPr>
        <p:spPr>
          <a:xfrm>
            <a:off x="534364" y="1264502"/>
            <a:ext cx="11123400" cy="53739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나눔스퀘어OTF_ac" panose="020B0600000101010101" pitchFamily="34" charset="-127"/>
              <a:ea typeface="나눔스퀘어OTF_ac" panose="020B0600000101010101" pitchFamily="34" charset="-127"/>
              <a:cs typeface="Malgun Gothic"/>
              <a:sym typeface="Malgun Gothic"/>
            </a:endParaRPr>
          </a:p>
        </p:txBody>
      </p:sp>
      <p:sp>
        <p:nvSpPr>
          <p:cNvPr id="390" name="Google Shape;390;g267fdfcbc75_0_8"/>
          <p:cNvSpPr txBox="1">
            <a:spLocks noGrp="1"/>
          </p:cNvSpPr>
          <p:nvPr>
            <p:ph type="title"/>
          </p:nvPr>
        </p:nvSpPr>
        <p:spPr>
          <a:xfrm>
            <a:off x="702644" y="336884"/>
            <a:ext cx="10651200" cy="927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65982"/>
              </a:buClr>
              <a:buSzPts val="3200"/>
              <a:buFont typeface="Arial"/>
              <a:buNone/>
            </a:pP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Data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Modeling</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Class</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6</a:t>
            </a:r>
            <a:endParaRP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endParaRPr>
          </a:p>
        </p:txBody>
      </p:sp>
      <p:sp>
        <p:nvSpPr>
          <p:cNvPr id="391" name="Google Shape;391;g267fdfcbc75_0_8"/>
          <p:cNvSpPr txBox="1"/>
          <p:nvPr/>
        </p:nvSpPr>
        <p:spPr>
          <a:xfrm>
            <a:off x="377294" y="219522"/>
            <a:ext cx="1131300" cy="2994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323F4F"/>
              </a:buClr>
              <a:buSzPts val="1400"/>
              <a:buFont typeface="Arial"/>
              <a:buNone/>
            </a:pPr>
            <a:r>
              <a:rPr lang="ko-KR" sz="1400" b="0" i="0" u="none" strike="noStrike" cap="none">
                <a:solidFill>
                  <a:srgbClr val="323F4F"/>
                </a:solidFill>
                <a:latin typeface="나눔스퀘어OTF_ac" panose="020B0600000101010101" pitchFamily="34" charset="-127"/>
                <a:ea typeface="나눔스퀘어OTF_ac" panose="020B0600000101010101" pitchFamily="34" charset="-127"/>
                <a:cs typeface="Arial"/>
                <a:sym typeface="Arial"/>
              </a:rPr>
              <a:t>Modeling</a:t>
            </a:r>
            <a:endParaRPr>
              <a:latin typeface="나눔스퀘어OTF_ac" panose="020B0600000101010101" pitchFamily="34" charset="-127"/>
              <a:ea typeface="나눔스퀘어OTF_ac" panose="020B0600000101010101" pitchFamily="34" charset="-127"/>
            </a:endParaRPr>
          </a:p>
        </p:txBody>
      </p:sp>
      <p:pic>
        <p:nvPicPr>
          <p:cNvPr id="392" name="Google Shape;392;g267fdfcbc75_0_8" descr="텍스트, 도표, 라인, 친필이(가) 표시된 사진&#10;&#10;자동 생성된 설명"/>
          <p:cNvPicPr preferRelativeResize="0"/>
          <p:nvPr/>
        </p:nvPicPr>
        <p:blipFill rotWithShape="1">
          <a:blip r:embed="rId3">
            <a:alphaModFix/>
          </a:blip>
          <a:srcRect l="24697" t="57198" r="49241" b="10260"/>
          <a:stretch/>
        </p:blipFill>
        <p:spPr>
          <a:xfrm>
            <a:off x="942875" y="1727025"/>
            <a:ext cx="4669360" cy="4033200"/>
          </a:xfrm>
          <a:prstGeom prst="rect">
            <a:avLst/>
          </a:prstGeom>
          <a:noFill/>
          <a:ln>
            <a:noFill/>
          </a:ln>
        </p:spPr>
      </p:pic>
      <p:sp>
        <p:nvSpPr>
          <p:cNvPr id="2" name="Google Shape;373;p23">
            <a:extLst>
              <a:ext uri="{FF2B5EF4-FFF2-40B4-BE49-F238E27FC236}">
                <a16:creationId xmlns:a16="http://schemas.microsoft.com/office/drawing/2014/main" id="{F6DF520A-AEE1-3A6A-6EF3-CE02C7A551A8}"/>
              </a:ext>
            </a:extLst>
          </p:cNvPr>
          <p:cNvSpPr txBox="1"/>
          <p:nvPr/>
        </p:nvSpPr>
        <p:spPr>
          <a:xfrm>
            <a:off x="6312400" y="1727025"/>
            <a:ext cx="5041500" cy="40332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000"/>
              <a:buFont typeface="Arial"/>
              <a:buNone/>
            </a:pPr>
            <a:r>
              <a:rPr lang="ko-KR" b="0" i="0" u="none" strike="noStrike" cap="none" dirty="0" err="1">
                <a:solidFill>
                  <a:schemeClr val="dk1"/>
                </a:solidFill>
                <a:latin typeface="나눔스퀘어OTF_ac Bold" panose="020B0600000101010101" pitchFamily="34" charset="-127"/>
                <a:ea typeface="나눔스퀘어OTF_ac Bold" panose="020B0600000101010101" pitchFamily="34" charset="-127"/>
                <a:cs typeface="Arial"/>
                <a:sym typeface="Arial"/>
              </a:rPr>
              <a:t>Dataset</a:t>
            </a:r>
            <a:r>
              <a:rPr lang="ko-K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rPr>
              <a:t> 특징</a:t>
            </a:r>
            <a:endParaRPr lang="en-US" altLang="ko-KR"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0" marR="0" lvl="0" indent="0" algn="l" rtl="0">
              <a:lnSpc>
                <a:spcPct val="100000"/>
              </a:lnSpc>
              <a:spcBef>
                <a:spcPts val="0"/>
              </a:spcBef>
              <a:spcAft>
                <a:spcPts val="0"/>
              </a:spcAft>
              <a:buClr>
                <a:schemeClr val="dk1"/>
              </a:buClr>
              <a:buSzPts val="2000"/>
              <a:buFont typeface="Arial"/>
              <a:buNone/>
            </a:pPr>
            <a:r>
              <a:rPr lang="en-US" altLang="ko-KR" sz="1600" dirty="0">
                <a:solidFill>
                  <a:schemeClr val="dk1"/>
                </a:solidFill>
                <a:latin typeface="나눔스퀘어OTF_ac Bold" panose="020B0600000101010101" pitchFamily="34" charset="-127"/>
                <a:ea typeface="나눔스퀘어OTF_ac Bold" panose="020B0600000101010101" pitchFamily="34" charset="-127"/>
                <a:cs typeface="Arial"/>
                <a:sym typeface="Arial"/>
              </a:rPr>
              <a:t>  (1) </a:t>
            </a:r>
            <a:r>
              <a:rPr lang="ko-KR" alt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정상과 이상이 확연히 구분</a:t>
            </a:r>
            <a:endParaRPr lang="en-US" altLang="ko-KR" sz="1600"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0" marR="0" lvl="0" indent="0" algn="l" rtl="0">
              <a:lnSpc>
                <a:spcPct val="100000"/>
              </a:lnSpc>
              <a:spcBef>
                <a:spcPts val="0"/>
              </a:spcBef>
              <a:spcAft>
                <a:spcPts val="0"/>
              </a:spcAft>
              <a:buClr>
                <a:schemeClr val="dk1"/>
              </a:buClr>
              <a:buSzPts val="2000"/>
              <a:buFont typeface="Arial"/>
              <a:buNone/>
            </a:pPr>
            <a:r>
              <a:rPr 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  (2) </a:t>
            </a:r>
            <a:r>
              <a:rPr lang="ko-KR" alt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전이</a:t>
            </a:r>
            <a:r>
              <a:rPr lang="en-US" altLang="ko-KR" sz="1600" dirty="0">
                <a:solidFill>
                  <a:schemeClr val="dk1"/>
                </a:solidFill>
                <a:latin typeface="나눔스퀘어OTF_ac" panose="020B0600000101010101" pitchFamily="34" charset="-127"/>
                <a:ea typeface="나눔스퀘어OTF_ac" panose="020B0600000101010101" pitchFamily="34" charset="-127"/>
                <a:cs typeface="Arial"/>
                <a:sym typeface="Arial"/>
              </a:rPr>
              <a:t>, </a:t>
            </a:r>
            <a:r>
              <a:rPr lang="ko-KR" alt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이상 값이 너무 많음</a:t>
            </a:r>
            <a:endParaRPr lang="en-US" altLang="ko-KR" sz="1600"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0" marR="0" lvl="0" indent="0" algn="l" rtl="0">
              <a:lnSpc>
                <a:spcPct val="100000"/>
              </a:lnSpc>
              <a:spcBef>
                <a:spcPts val="0"/>
              </a:spcBef>
              <a:spcAft>
                <a:spcPts val="0"/>
              </a:spcAft>
              <a:buClr>
                <a:schemeClr val="dk1"/>
              </a:buClr>
              <a:buSzPts val="2000"/>
              <a:buFont typeface="Arial"/>
              <a:buNone/>
            </a:pPr>
            <a:r>
              <a:rPr 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  (3) </a:t>
            </a:r>
            <a:r>
              <a:rPr lang="ko-KR" alt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온도와 압력이 감소되는 것이 특징</a:t>
            </a: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1800"/>
              <a:buFont typeface="Noto Sans Symbols"/>
              <a:buNone/>
            </a:pPr>
            <a:endParaRPr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0" marR="0" lvl="0" indent="0" algn="l" rtl="0">
              <a:lnSpc>
                <a:spcPct val="100000"/>
              </a:lnSpc>
              <a:spcBef>
                <a:spcPts val="0"/>
              </a:spcBef>
              <a:spcAft>
                <a:spcPts val="0"/>
              </a:spcAft>
              <a:buClr>
                <a:schemeClr val="dk1"/>
              </a:buClr>
              <a:buSzPts val="1800"/>
              <a:buFont typeface="Arial"/>
              <a:buNone/>
            </a:pPr>
            <a:r>
              <a:rPr lang="ko-KR" dirty="0" err="1">
                <a:solidFill>
                  <a:schemeClr val="dk1"/>
                </a:solidFill>
                <a:latin typeface="나눔스퀘어OTF_ac Bold" panose="020B0600000101010101" pitchFamily="34" charset="-127"/>
                <a:ea typeface="나눔스퀘어OTF_ac Bold" panose="020B0600000101010101" pitchFamily="34" charset="-127"/>
              </a:rPr>
              <a:t>전처리</a:t>
            </a:r>
            <a:r>
              <a:rPr lang="ko-KR" dirty="0">
                <a:solidFill>
                  <a:schemeClr val="dk1"/>
                </a:solidFill>
                <a:latin typeface="나눔스퀘어OTF_ac Bold" panose="020B0600000101010101" pitchFamily="34" charset="-127"/>
                <a:ea typeface="나눔스퀘어OTF_ac Bold" panose="020B0600000101010101" pitchFamily="34" charset="-127"/>
              </a:rPr>
              <a:t> 방식</a:t>
            </a:r>
            <a:endParaRP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457200" marR="0" lvl="0" indent="-342900" algn="l" rtl="0">
              <a:lnSpc>
                <a:spcPct val="100000"/>
              </a:lnSpc>
              <a:spcBef>
                <a:spcPts val="0"/>
              </a:spcBef>
              <a:spcAft>
                <a:spcPts val="0"/>
              </a:spcAft>
              <a:buClr>
                <a:schemeClr val="dk1"/>
              </a:buClr>
              <a:buSzPts val="1800"/>
              <a:buChar char="-"/>
            </a:pPr>
            <a:r>
              <a:rPr lang="ko-KR" altLang="en-US" sz="1600" dirty="0">
                <a:solidFill>
                  <a:schemeClr val="dk1"/>
                </a:solidFill>
                <a:latin typeface="나눔스퀘어OTF_ac" panose="020B0600000101010101" pitchFamily="34" charset="-127"/>
                <a:ea typeface="나눔스퀘어OTF_ac" panose="020B0600000101010101" pitchFamily="34" charset="-127"/>
              </a:rPr>
              <a:t>이전 값으로 </a:t>
            </a:r>
            <a:r>
              <a:rPr lang="ko-KR" altLang="en-US" sz="1600" dirty="0" err="1">
                <a:solidFill>
                  <a:schemeClr val="dk1"/>
                </a:solidFill>
                <a:latin typeface="나눔스퀘어OTF_ac" panose="020B0600000101010101" pitchFamily="34" charset="-127"/>
                <a:ea typeface="나눔스퀘어OTF_ac" panose="020B0600000101010101" pitchFamily="34" charset="-127"/>
              </a:rPr>
              <a:t>결측치</a:t>
            </a:r>
            <a:r>
              <a:rPr lang="ko-KR" altLang="en-US" sz="1600" dirty="0">
                <a:solidFill>
                  <a:schemeClr val="dk1"/>
                </a:solidFill>
                <a:latin typeface="나눔스퀘어OTF_ac" panose="020B0600000101010101" pitchFamily="34" charset="-127"/>
                <a:ea typeface="나눔스퀘어OTF_ac" panose="020B0600000101010101" pitchFamily="34" charset="-127"/>
              </a:rPr>
              <a:t> 대체</a:t>
            </a:r>
            <a:endParaRPr lang="en-US" altLang="ko-K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en-US" sz="1600" dirty="0">
                <a:solidFill>
                  <a:schemeClr val="dk1"/>
                </a:solidFill>
                <a:latin typeface="나눔스퀘어OTF_ac" panose="020B0600000101010101" pitchFamily="34" charset="-127"/>
                <a:ea typeface="나눔스퀘어OTF_ac" panose="020B0600000101010101" pitchFamily="34" charset="-127"/>
              </a:rPr>
              <a:t>5</a:t>
            </a:r>
            <a:r>
              <a:rPr lang="ko-KR" altLang="en-US" sz="1600" dirty="0">
                <a:solidFill>
                  <a:schemeClr val="dk1"/>
                </a:solidFill>
                <a:latin typeface="나눔스퀘어OTF_ac" panose="020B0600000101010101" pitchFamily="34" charset="-127"/>
                <a:ea typeface="나눔스퀘어OTF_ac" panose="020B0600000101010101" pitchFamily="34" charset="-127"/>
              </a:rPr>
              <a:t>초 단위로 다운 샘플링</a:t>
            </a:r>
            <a:endParaRPr lang="en-US" altLang="ko-K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altLang="en-US" sz="1600" dirty="0">
                <a:solidFill>
                  <a:schemeClr val="dk1"/>
                </a:solidFill>
                <a:latin typeface="나눔스퀘어OTF_ac" panose="020B0600000101010101" pitchFamily="34" charset="-127"/>
                <a:ea typeface="나눔스퀘어OTF_ac" panose="020B0600000101010101" pitchFamily="34" charset="-127"/>
              </a:rPr>
              <a:t>전이 과정은 모두 정상으로 대체</a:t>
            </a:r>
            <a:endParaRPr lang="en-US" altLang="ko-K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en-US" sz="1600" dirty="0" err="1">
                <a:solidFill>
                  <a:schemeClr val="dk1"/>
                </a:solidFill>
                <a:latin typeface="나눔스퀘어OTF_ac" panose="020B0600000101010101" pitchFamily="34" charset="-127"/>
                <a:ea typeface="나눔스퀘어OTF_ac" panose="020B0600000101010101" pitchFamily="34" charset="-127"/>
              </a:rPr>
              <a:t>RobustScaler</a:t>
            </a:r>
            <a:r>
              <a:rPr lang="en-US" sz="1600" dirty="0">
                <a:solidFill>
                  <a:schemeClr val="dk1"/>
                </a:solidFill>
                <a:latin typeface="나눔스퀘어OTF_ac" panose="020B0600000101010101" pitchFamily="34" charset="-127"/>
                <a:ea typeface="나눔스퀘어OTF_ac" panose="020B0600000101010101" pitchFamily="34" charset="-127"/>
              </a:rPr>
              <a:t> </a:t>
            </a:r>
            <a:r>
              <a:rPr lang="ko-KR" altLang="en-US" sz="1600" dirty="0">
                <a:solidFill>
                  <a:schemeClr val="dk1"/>
                </a:solidFill>
                <a:latin typeface="나눔스퀘어OTF_ac" panose="020B0600000101010101" pitchFamily="34" charset="-127"/>
                <a:ea typeface="나눔스퀘어OTF_ac" panose="020B0600000101010101" pitchFamily="34" charset="-127"/>
              </a:rPr>
              <a:t>표준화</a:t>
            </a:r>
            <a:endParaRPr lang="en-US" altLang="ko-K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endParaRPr dirty="0">
              <a:solidFill>
                <a:schemeClr val="dk1"/>
              </a:solidFill>
              <a:latin typeface="나눔스퀘어OTF_ac Bold" panose="020B0600000101010101" pitchFamily="34" charset="-127"/>
              <a:ea typeface="나눔스퀘어OTF_ac Bold"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사용 변수</a:t>
            </a:r>
            <a:endParaRPr dirty="0">
              <a:solidFill>
                <a:schemeClr val="dk1"/>
              </a:solidFill>
              <a:latin typeface="나눔스퀘어OTF_ac Bold" panose="020B0600000101010101" pitchFamily="34" charset="-127"/>
              <a:ea typeface="나눔스퀘어OTF_ac Bold"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altLang="en-US" sz="1600" dirty="0">
                <a:solidFill>
                  <a:schemeClr val="dk1"/>
                </a:solidFill>
                <a:latin typeface="나눔스퀘어OTF_ac" panose="020B0600000101010101" pitchFamily="34" charset="-127"/>
                <a:ea typeface="나눔스퀘어OTF_ac" panose="020B0600000101010101" pitchFamily="34" charset="-127"/>
              </a:rPr>
              <a:t>모든 변수 사용</a:t>
            </a:r>
            <a:endParaRPr sz="1600" dirty="0">
              <a:solidFill>
                <a:schemeClr val="dk1"/>
              </a:solidFill>
              <a:latin typeface="나눔스퀘어OTF_ac" panose="020B0600000101010101" pitchFamily="34" charset="-127"/>
              <a:ea typeface="나눔스퀘어OTF_ac" panose="020B0600000101010101" pitchFamily="34" charset="-127"/>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g26da7334af6_1_5"/>
          <p:cNvSpPr/>
          <p:nvPr/>
        </p:nvSpPr>
        <p:spPr>
          <a:xfrm>
            <a:off x="0" y="0"/>
            <a:ext cx="12192000" cy="6858000"/>
          </a:xfrm>
          <a:prstGeom prst="rect">
            <a:avLst/>
          </a:prstGeom>
          <a:solidFill>
            <a:srgbClr val="F5D6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Malgun Gothic"/>
              <a:ea typeface="Malgun Gothic"/>
              <a:cs typeface="Malgun Gothic"/>
              <a:sym typeface="Malgun Gothic"/>
            </a:endParaRPr>
          </a:p>
        </p:txBody>
      </p:sp>
      <p:sp>
        <p:nvSpPr>
          <p:cNvPr id="399" name="Google Shape;399;g26da7334af6_1_5"/>
          <p:cNvSpPr/>
          <p:nvPr/>
        </p:nvSpPr>
        <p:spPr>
          <a:xfrm>
            <a:off x="534364" y="1264502"/>
            <a:ext cx="11123400" cy="53739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나눔스퀘어OTF_ac" panose="020B0600000101010101" pitchFamily="34" charset="-127"/>
              <a:ea typeface="나눔스퀘어OTF_ac" panose="020B0600000101010101" pitchFamily="34" charset="-127"/>
              <a:cs typeface="Malgun Gothic"/>
              <a:sym typeface="Malgun Gothic"/>
            </a:endParaRPr>
          </a:p>
        </p:txBody>
      </p:sp>
      <p:sp>
        <p:nvSpPr>
          <p:cNvPr id="400" name="Google Shape;400;g26da7334af6_1_5"/>
          <p:cNvSpPr txBox="1">
            <a:spLocks noGrp="1"/>
          </p:cNvSpPr>
          <p:nvPr>
            <p:ph type="title"/>
          </p:nvPr>
        </p:nvSpPr>
        <p:spPr>
          <a:xfrm>
            <a:off x="702644" y="336884"/>
            <a:ext cx="10651200" cy="927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65982"/>
              </a:buClr>
              <a:buSzPts val="3200"/>
              <a:buFont typeface="Arial"/>
              <a:buNone/>
            </a:pP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Data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Modeling</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Class</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6</a:t>
            </a:r>
            <a:endParaRP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endParaRPr>
          </a:p>
        </p:txBody>
      </p:sp>
      <p:sp>
        <p:nvSpPr>
          <p:cNvPr id="401" name="Google Shape;401;g26da7334af6_1_5"/>
          <p:cNvSpPr txBox="1"/>
          <p:nvPr/>
        </p:nvSpPr>
        <p:spPr>
          <a:xfrm>
            <a:off x="377294" y="219522"/>
            <a:ext cx="1131300" cy="2994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323F4F"/>
              </a:buClr>
              <a:buSzPts val="1400"/>
              <a:buFont typeface="Arial"/>
              <a:buNone/>
            </a:pPr>
            <a:r>
              <a:rPr lang="ko-KR" sz="1400" b="0" i="0" u="none" strike="noStrike" cap="none">
                <a:solidFill>
                  <a:srgbClr val="323F4F"/>
                </a:solidFill>
                <a:latin typeface="나눔스퀘어OTF_ac" panose="020B0600000101010101" pitchFamily="34" charset="-127"/>
                <a:ea typeface="나눔스퀘어OTF_ac" panose="020B0600000101010101" pitchFamily="34" charset="-127"/>
                <a:cs typeface="Arial"/>
                <a:sym typeface="Arial"/>
              </a:rPr>
              <a:t>Modeling</a:t>
            </a:r>
            <a:endParaRPr>
              <a:latin typeface="나눔스퀘어OTF_ac" panose="020B0600000101010101" pitchFamily="34" charset="-127"/>
              <a:ea typeface="나눔스퀘어OTF_ac" panose="020B0600000101010101" pitchFamily="34" charset="-127"/>
            </a:endParaRPr>
          </a:p>
        </p:txBody>
      </p:sp>
      <p:sp>
        <p:nvSpPr>
          <p:cNvPr id="402" name="Google Shape;402;g26da7334af6_1_5"/>
          <p:cNvSpPr txBox="1"/>
          <p:nvPr/>
        </p:nvSpPr>
        <p:spPr>
          <a:xfrm>
            <a:off x="6616275" y="1628775"/>
            <a:ext cx="4252800" cy="37569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000"/>
              <a:buFont typeface="Arial"/>
              <a:buNone/>
            </a:pPr>
            <a:r>
              <a:rPr lang="ko-KR" dirty="0">
                <a:solidFill>
                  <a:schemeClr val="dk1"/>
                </a:solidFill>
                <a:latin typeface="나눔스퀘어OTF_ac Bold" panose="020B0600000101010101" pitchFamily="34" charset="-127"/>
                <a:ea typeface="나눔스퀘어OTF_ac Bold" panose="020B0600000101010101" pitchFamily="34" charset="-127"/>
              </a:rPr>
              <a:t>사용 모형</a:t>
            </a:r>
            <a:r>
              <a:rPr lang="ko-KR" dirty="0">
                <a:solidFill>
                  <a:schemeClr val="dk1"/>
                </a:solidFill>
                <a:latin typeface="나눔스퀘어OTF_ac" panose="020B0600000101010101" pitchFamily="34" charset="-127"/>
                <a:ea typeface="나눔스퀘어OTF_ac" panose="020B0600000101010101" pitchFamily="34" charset="-127"/>
              </a:rPr>
              <a:t>: </a:t>
            </a:r>
            <a:r>
              <a:rPr lang="ko-KR" dirty="0" err="1">
                <a:solidFill>
                  <a:schemeClr val="dk1"/>
                </a:solidFill>
                <a:latin typeface="나눔스퀘어OTF_ac" panose="020B0600000101010101" pitchFamily="34" charset="-127"/>
                <a:ea typeface="나눔스퀘어OTF_ac" panose="020B0600000101010101" pitchFamily="34" charset="-127"/>
              </a:rPr>
              <a:t>LightGBM</a:t>
            </a: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2000"/>
              <a:buFont typeface="Arial"/>
              <a:buNone/>
            </a:pP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2000"/>
              <a:buFont typeface="Arial"/>
              <a:buNone/>
            </a:pPr>
            <a:r>
              <a:rPr lang="ko-K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rPr>
              <a:t>모형 선정 이유</a:t>
            </a:r>
            <a:endParaRP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대용량 데이터 처리에 용이</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더 적은 메모리로 빠르고 우수한 결과</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모형 자체 </a:t>
            </a:r>
            <a:r>
              <a:rPr lang="ko-KR" sz="1600" b="0" i="0" u="none" strike="noStrike" cap="none" dirty="0" err="1">
                <a:solidFill>
                  <a:schemeClr val="dk1"/>
                </a:solidFill>
                <a:latin typeface="나눔스퀘어OTF_ac" panose="020B0600000101010101" pitchFamily="34" charset="-127"/>
                <a:ea typeface="나눔스퀘어OTF_ac" panose="020B0600000101010101" pitchFamily="34" charset="-127"/>
                <a:cs typeface="Arial"/>
                <a:sym typeface="Arial"/>
              </a:rPr>
              <a:t>결측치</a:t>
            </a: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 처리</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0" marR="0" lvl="0" indent="0" algn="l" rtl="0">
              <a:lnSpc>
                <a:spcPct val="100000"/>
              </a:lnSpc>
              <a:spcBef>
                <a:spcPts val="0"/>
              </a:spcBef>
              <a:spcAft>
                <a:spcPts val="0"/>
              </a:spcAft>
              <a:buNone/>
            </a:pP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F1-</a:t>
            </a:r>
            <a:r>
              <a:rPr lang="en-US" altLang="ko-KR" dirty="0">
                <a:solidFill>
                  <a:schemeClr val="dk1"/>
                </a:solidFill>
                <a:latin typeface="나눔스퀘어OTF_ac Bold" panose="020B0600000101010101" pitchFamily="34" charset="-127"/>
                <a:ea typeface="나눔스퀘어OTF_ac Bold" panose="020B0600000101010101" pitchFamily="34" charset="-127"/>
              </a:rPr>
              <a:t>S</a:t>
            </a:r>
            <a:r>
              <a:rPr lang="ko-KR" dirty="0" err="1">
                <a:solidFill>
                  <a:schemeClr val="dk1"/>
                </a:solidFill>
                <a:latin typeface="나눔스퀘어OTF_ac Bold" panose="020B0600000101010101" pitchFamily="34" charset="-127"/>
                <a:ea typeface="나눔스퀘어OTF_ac Bold" panose="020B0600000101010101" pitchFamily="34" charset="-127"/>
              </a:rPr>
              <a:t>core</a:t>
            </a:r>
            <a:r>
              <a:rPr lang="ko-KR" dirty="0">
                <a:solidFill>
                  <a:schemeClr val="dk1"/>
                </a:solidFill>
                <a:latin typeface="나눔스퀘어OTF_ac" panose="020B0600000101010101" pitchFamily="34" charset="-127"/>
                <a:ea typeface="나눔스퀘어OTF_ac" panose="020B0600000101010101" pitchFamily="34" charset="-127"/>
              </a:rPr>
              <a:t>: 0.9786</a:t>
            </a: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실행 시간</a:t>
            </a:r>
            <a:r>
              <a:rPr lang="ko-KR" dirty="0">
                <a:solidFill>
                  <a:schemeClr val="dk1"/>
                </a:solidFill>
                <a:latin typeface="나눔스퀘어OTF_ac" panose="020B0600000101010101" pitchFamily="34" charset="-127"/>
                <a:ea typeface="나눔스퀘어OTF_ac" panose="020B0600000101010101" pitchFamily="34" charset="-127"/>
              </a:rPr>
              <a:t>: 25초</a:t>
            </a:r>
            <a:endParaRPr dirty="0">
              <a:solidFill>
                <a:schemeClr val="dk1"/>
              </a:solidFill>
              <a:latin typeface="나눔스퀘어OTF_ac" panose="020B0600000101010101" pitchFamily="34" charset="-127"/>
              <a:ea typeface="나눔스퀘어OTF_ac" panose="020B0600000101010101" pitchFamily="34" charset="-127"/>
            </a:endParaRPr>
          </a:p>
        </p:txBody>
      </p:sp>
      <p:pic>
        <p:nvPicPr>
          <p:cNvPr id="403" name="Google Shape;403;g26da7334af6_1_5"/>
          <p:cNvPicPr preferRelativeResize="0"/>
          <p:nvPr/>
        </p:nvPicPr>
        <p:blipFill>
          <a:blip r:embed="rId3">
            <a:alphaModFix/>
          </a:blip>
          <a:stretch>
            <a:fillRect/>
          </a:stretch>
        </p:blipFill>
        <p:spPr>
          <a:xfrm>
            <a:off x="702650" y="1543050"/>
            <a:ext cx="5686425" cy="49248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en-US" altLang="ko-KR" sz="3200" dirty="0">
                <a:solidFill>
                  <a:srgbClr val="165982"/>
                </a:solidFill>
                <a:latin typeface="나눔스퀘어OTF_ac ExtraBold" panose="020B0600000101010101" pitchFamily="34" charset="-127"/>
                <a:ea typeface="나눔스퀘어OTF_ac ExtraBold" panose="020B0600000101010101" pitchFamily="34" charset="-127"/>
              </a:rPr>
              <a:t>Data Modeling: Class 7</a:t>
            </a:r>
            <a:endParaRPr lang="ko-KR" altLang="en-US" sz="3200" dirty="0">
              <a:solidFill>
                <a:srgbClr val="165982"/>
              </a:solidFill>
              <a:latin typeface="나눔스퀘어OTF_ac ExtraBold" panose="020B0600000101010101" pitchFamily="34" charset="-127"/>
              <a:ea typeface="나눔스퀘어OTF_ac ExtraBold" panose="020B0600000101010101" pitchFamily="34" charset="-127"/>
            </a:endParaRPr>
          </a:p>
        </p:txBody>
      </p:sp>
      <p:sp>
        <p:nvSpPr>
          <p:cNvPr id="5" name="내용 개체 틀 2">
            <a:extLst>
              <a:ext uri="{FF2B5EF4-FFF2-40B4-BE49-F238E27FC236}">
                <a16:creationId xmlns:a16="http://schemas.microsoft.com/office/drawing/2014/main" id="{BBF192BC-8E88-3FF3-78B5-AD10F42F39A7}"/>
              </a:ext>
            </a:extLst>
          </p:cNvPr>
          <p:cNvSpPr txBox="1">
            <a:spLocks/>
          </p:cNvSpPr>
          <p:nvPr/>
        </p:nvSpPr>
        <p:spPr>
          <a:xfrm>
            <a:off x="377294"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Modeling</a:t>
            </a:r>
          </a:p>
        </p:txBody>
      </p:sp>
      <p:pic>
        <p:nvPicPr>
          <p:cNvPr id="7170" name="Picture 2">
            <a:extLst>
              <a:ext uri="{FF2B5EF4-FFF2-40B4-BE49-F238E27FC236}">
                <a16:creationId xmlns:a16="http://schemas.microsoft.com/office/drawing/2014/main" id="{23148D75-2143-4C7F-A466-0613C34883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2881" y="2052111"/>
            <a:ext cx="4839051" cy="2359668"/>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373;p23">
            <a:extLst>
              <a:ext uri="{FF2B5EF4-FFF2-40B4-BE49-F238E27FC236}">
                <a16:creationId xmlns:a16="http://schemas.microsoft.com/office/drawing/2014/main" id="{74BFD20D-3496-70DF-3A4C-72D6A4E10C7C}"/>
              </a:ext>
            </a:extLst>
          </p:cNvPr>
          <p:cNvSpPr txBox="1"/>
          <p:nvPr/>
        </p:nvSpPr>
        <p:spPr>
          <a:xfrm>
            <a:off x="6312400" y="1727025"/>
            <a:ext cx="5041500" cy="40332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000"/>
              <a:buFont typeface="Arial"/>
              <a:buNone/>
            </a:pPr>
            <a:r>
              <a:rPr lang="ko-KR" b="0" i="0" u="none" strike="noStrike" cap="none" dirty="0" err="1">
                <a:solidFill>
                  <a:schemeClr val="dk1"/>
                </a:solidFill>
                <a:latin typeface="나눔스퀘어OTF_ac Bold" panose="020B0600000101010101" pitchFamily="34" charset="-127"/>
                <a:ea typeface="나눔스퀘어OTF_ac Bold" panose="020B0600000101010101" pitchFamily="34" charset="-127"/>
                <a:cs typeface="Arial"/>
                <a:sym typeface="Arial"/>
              </a:rPr>
              <a:t>Dataset</a:t>
            </a:r>
            <a:r>
              <a:rPr lang="ko-K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rPr>
              <a:t> 특징</a:t>
            </a:r>
            <a:endParaRPr lang="en-US" altLang="ko-KR"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0" marR="0" lvl="0" indent="0" algn="l" rtl="0">
              <a:lnSpc>
                <a:spcPct val="100000"/>
              </a:lnSpc>
              <a:spcBef>
                <a:spcPts val="0"/>
              </a:spcBef>
              <a:spcAft>
                <a:spcPts val="0"/>
              </a:spcAft>
              <a:buClr>
                <a:schemeClr val="dk1"/>
              </a:buClr>
              <a:buSzPts val="2000"/>
              <a:buFont typeface="Arial"/>
              <a:buNone/>
            </a:pPr>
            <a:r>
              <a:rPr lang="en-US" altLang="ko-KR" sz="1600" dirty="0">
                <a:solidFill>
                  <a:schemeClr val="dk1"/>
                </a:solidFill>
                <a:latin typeface="나눔스퀘어OTF_ac Bold" panose="020B0600000101010101" pitchFamily="34" charset="-127"/>
                <a:ea typeface="나눔스퀘어OTF_ac Bold" panose="020B0600000101010101" pitchFamily="34" charset="-127"/>
                <a:cs typeface="Arial"/>
                <a:sym typeface="Arial"/>
              </a:rPr>
              <a:t>  (1) </a:t>
            </a:r>
            <a:r>
              <a:rPr lang="ko-KR" alt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일정한 값이 지속되거나 </a:t>
            </a:r>
            <a:r>
              <a:rPr lang="ko-KR" altLang="en-US" sz="1600" dirty="0" err="1">
                <a:solidFill>
                  <a:schemeClr val="dk1"/>
                </a:solidFill>
                <a:latin typeface="나눔스퀘어OTF_ac" panose="020B0600000101010101" pitchFamily="34" charset="-127"/>
                <a:ea typeface="나눔스퀘어OTF_ac" panose="020B0600000101010101" pitchFamily="34" charset="-127"/>
                <a:cs typeface="Arial"/>
                <a:sym typeface="Arial"/>
              </a:rPr>
              <a:t>결측값으로</a:t>
            </a:r>
            <a:r>
              <a:rPr lang="ko-KR" alt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 구성된 컬럼 존재</a:t>
            </a:r>
            <a:endParaRPr sz="1600" dirty="0">
              <a:latin typeface="나눔스퀘어OTF_ac" panose="020B0600000101010101" pitchFamily="34" charset="-127"/>
              <a:ea typeface="나눔스퀘어OTF_ac" panose="020B0600000101010101" pitchFamily="34" charset="-127"/>
            </a:endParaRPr>
          </a:p>
          <a:p>
            <a:pPr marL="114300" marR="0" lvl="0" algn="l" rtl="0">
              <a:lnSpc>
                <a:spcPct val="100000"/>
              </a:lnSpc>
              <a:spcBef>
                <a:spcPts val="0"/>
              </a:spcBef>
              <a:spcAft>
                <a:spcPts val="0"/>
              </a:spcAft>
              <a:buClr>
                <a:schemeClr val="dk1"/>
              </a:buClr>
              <a:buSzPts val="1800"/>
            </a:pPr>
            <a:r>
              <a:rPr lang="en-US" alt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(2) </a:t>
            </a:r>
            <a:r>
              <a:rPr lang="ko-KR" alt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온도와 압력이 굉장히 진동함</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114300" marR="0" lvl="0" algn="l" rtl="0">
              <a:lnSpc>
                <a:spcPct val="100000"/>
              </a:lnSpc>
              <a:spcBef>
                <a:spcPts val="0"/>
              </a:spcBef>
              <a:spcAft>
                <a:spcPts val="0"/>
              </a:spcAft>
              <a:buClr>
                <a:schemeClr val="dk1"/>
              </a:buClr>
              <a:buSzPts val="1800"/>
            </a:pPr>
            <a:r>
              <a:rPr lang="en-US" altLang="ko-KR" sz="1600" dirty="0">
                <a:solidFill>
                  <a:schemeClr val="dk1"/>
                </a:solidFill>
                <a:latin typeface="나눔스퀘어OTF_ac" panose="020B0600000101010101" pitchFamily="34" charset="-127"/>
                <a:ea typeface="나눔스퀘어OTF_ac" panose="020B0600000101010101" pitchFamily="34" charset="-127"/>
              </a:rPr>
              <a:t>(3) P-JUS-CKGL </a:t>
            </a:r>
            <a:r>
              <a:rPr lang="ko-KR" altLang="en-US" sz="1600" dirty="0">
                <a:solidFill>
                  <a:schemeClr val="dk1"/>
                </a:solidFill>
                <a:latin typeface="나눔스퀘어OTF_ac" panose="020B0600000101010101" pitchFamily="34" charset="-127"/>
                <a:ea typeface="나눔스퀘어OTF_ac" panose="020B0600000101010101" pitchFamily="34" charset="-127"/>
              </a:rPr>
              <a:t>변수 선형으로 증가하는 패턴 발견</a:t>
            </a: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1800"/>
              <a:buFont typeface="Noto Sans Symbols"/>
              <a:buNone/>
            </a:pPr>
            <a:endParaRPr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0" marR="0" lvl="0" indent="0" algn="l" rtl="0">
              <a:lnSpc>
                <a:spcPct val="100000"/>
              </a:lnSpc>
              <a:spcBef>
                <a:spcPts val="0"/>
              </a:spcBef>
              <a:spcAft>
                <a:spcPts val="0"/>
              </a:spcAft>
              <a:buClr>
                <a:schemeClr val="dk1"/>
              </a:buClr>
              <a:buSzPts val="1800"/>
              <a:buFont typeface="Arial"/>
              <a:buNone/>
            </a:pPr>
            <a:r>
              <a:rPr lang="ko-KR" dirty="0" err="1">
                <a:solidFill>
                  <a:schemeClr val="dk1"/>
                </a:solidFill>
                <a:latin typeface="나눔스퀘어OTF_ac Bold" panose="020B0600000101010101" pitchFamily="34" charset="-127"/>
                <a:ea typeface="나눔스퀘어OTF_ac Bold" panose="020B0600000101010101" pitchFamily="34" charset="-127"/>
              </a:rPr>
              <a:t>전처리</a:t>
            </a:r>
            <a:r>
              <a:rPr lang="ko-KR" dirty="0">
                <a:solidFill>
                  <a:schemeClr val="dk1"/>
                </a:solidFill>
                <a:latin typeface="나눔스퀘어OTF_ac Bold" panose="020B0600000101010101" pitchFamily="34" charset="-127"/>
                <a:ea typeface="나눔스퀘어OTF_ac Bold" panose="020B0600000101010101" pitchFamily="34" charset="-127"/>
              </a:rPr>
              <a:t> 방식</a:t>
            </a:r>
            <a:endParaRP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457200" marR="0" lvl="0" indent="-342900" algn="l" rtl="0">
              <a:lnSpc>
                <a:spcPct val="100000"/>
              </a:lnSpc>
              <a:spcBef>
                <a:spcPts val="0"/>
              </a:spcBef>
              <a:spcAft>
                <a:spcPts val="0"/>
              </a:spcAft>
              <a:buClr>
                <a:schemeClr val="dk1"/>
              </a:buClr>
              <a:buSzPts val="1800"/>
              <a:buChar char="-"/>
            </a:pPr>
            <a:r>
              <a:rPr lang="ko-KR" altLang="en-US" sz="1600" dirty="0">
                <a:solidFill>
                  <a:schemeClr val="dk1"/>
                </a:solidFill>
                <a:latin typeface="나눔스퀘어OTF_ac" panose="020B0600000101010101" pitchFamily="34" charset="-127"/>
                <a:ea typeface="나눔스퀘어OTF_ac" panose="020B0600000101010101" pitchFamily="34" charset="-127"/>
              </a:rPr>
              <a:t>일정한 값이 지속되거나 </a:t>
            </a:r>
            <a:r>
              <a:rPr lang="ko-KR" altLang="en-US" sz="1600" dirty="0" err="1">
                <a:solidFill>
                  <a:schemeClr val="dk1"/>
                </a:solidFill>
                <a:latin typeface="나눔스퀘어OTF_ac" panose="020B0600000101010101" pitchFamily="34" charset="-127"/>
                <a:ea typeface="나눔스퀘어OTF_ac" panose="020B0600000101010101" pitchFamily="34" charset="-127"/>
              </a:rPr>
              <a:t>결측값으로</a:t>
            </a:r>
            <a:r>
              <a:rPr lang="ko-KR" altLang="en-US" sz="1600" dirty="0">
                <a:solidFill>
                  <a:schemeClr val="dk1"/>
                </a:solidFill>
                <a:latin typeface="나눔스퀘어OTF_ac" panose="020B0600000101010101" pitchFamily="34" charset="-127"/>
                <a:ea typeface="나눔스퀘어OTF_ac" panose="020B0600000101010101" pitchFamily="34" charset="-127"/>
              </a:rPr>
              <a:t> 구성된 컬럼 제거</a:t>
            </a:r>
            <a:endParaRP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altLang="en-US" sz="1600" dirty="0">
                <a:solidFill>
                  <a:schemeClr val="dk1"/>
                </a:solidFill>
                <a:latin typeface="나눔스퀘어OTF_ac" panose="020B0600000101010101" pitchFamily="34" charset="-127"/>
                <a:ea typeface="나눔스퀘어OTF_ac" panose="020B0600000101010101" pitchFamily="34" charset="-127"/>
              </a:rPr>
              <a:t>전이 과정을 정상과 이상 데이터의 비율에 따라 재분배</a:t>
            </a:r>
            <a:endParaRP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en-US" altLang="ko-KR" sz="1600" dirty="0">
                <a:solidFill>
                  <a:schemeClr val="dk1"/>
                </a:solidFill>
                <a:latin typeface="나눔스퀘어OTF_ac" panose="020B0600000101010101" pitchFamily="34" charset="-127"/>
                <a:ea typeface="나눔스퀘어OTF_ac" panose="020B0600000101010101" pitchFamily="34" charset="-127"/>
              </a:rPr>
              <a:t>Standard</a:t>
            </a:r>
            <a:r>
              <a:rPr lang="ko-KR" sz="1600" dirty="0" err="1">
                <a:solidFill>
                  <a:schemeClr val="dk1"/>
                </a:solidFill>
                <a:latin typeface="나눔스퀘어OTF_ac" panose="020B0600000101010101" pitchFamily="34" charset="-127"/>
                <a:ea typeface="나눔스퀘어OTF_ac" panose="020B0600000101010101" pitchFamily="34" charset="-127"/>
              </a:rPr>
              <a:t>Scaler</a:t>
            </a:r>
            <a:r>
              <a:rPr lang="ko-KR" sz="1600" dirty="0">
                <a:solidFill>
                  <a:schemeClr val="dk1"/>
                </a:solidFill>
                <a:latin typeface="나눔스퀘어OTF_ac" panose="020B0600000101010101" pitchFamily="34" charset="-127"/>
                <a:ea typeface="나눔스퀘어OTF_ac" panose="020B0600000101010101" pitchFamily="34" charset="-127"/>
              </a:rPr>
              <a:t> 표준화</a:t>
            </a: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endParaRPr dirty="0">
              <a:solidFill>
                <a:schemeClr val="dk1"/>
              </a:solidFill>
              <a:latin typeface="나눔스퀘어OTF_ac Bold" panose="020B0600000101010101" pitchFamily="34" charset="-127"/>
              <a:ea typeface="나눔스퀘어OTF_ac Bold"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사용 변수</a:t>
            </a:r>
            <a:endParaRPr dirty="0">
              <a:solidFill>
                <a:schemeClr val="dk1"/>
              </a:solidFill>
              <a:latin typeface="나눔스퀘어OTF_ac Bold" panose="020B0600000101010101" pitchFamily="34" charset="-127"/>
              <a:ea typeface="나눔스퀘어OTF_ac Bold"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en-US" altLang="ko-KR" sz="1600" dirty="0">
                <a:solidFill>
                  <a:schemeClr val="dk1"/>
                </a:solidFill>
                <a:latin typeface="나눔스퀘어OTF_ac" panose="020B0600000101010101" pitchFamily="34" charset="-127"/>
                <a:ea typeface="나눔스퀘어OTF_ac" panose="020B0600000101010101" pitchFamily="34" charset="-127"/>
              </a:rPr>
              <a:t>5</a:t>
            </a:r>
            <a:r>
              <a:rPr lang="ko-KR" altLang="en-US" sz="1600" dirty="0">
                <a:solidFill>
                  <a:schemeClr val="dk1"/>
                </a:solidFill>
                <a:latin typeface="나눔스퀘어OTF_ac" panose="020B0600000101010101" pitchFamily="34" charset="-127"/>
                <a:ea typeface="나눔스퀘어OTF_ac" panose="020B0600000101010101" pitchFamily="34" charset="-127"/>
              </a:rPr>
              <a:t>개 </a:t>
            </a:r>
            <a:r>
              <a:rPr lang="en-US" altLang="ko-KR" sz="1600" dirty="0">
                <a:solidFill>
                  <a:schemeClr val="dk1"/>
                </a:solidFill>
                <a:latin typeface="나눔스퀘어OTF_ac" panose="020B0600000101010101" pitchFamily="34" charset="-127"/>
                <a:ea typeface="나눔스퀘어OTF_ac" panose="020B0600000101010101" pitchFamily="34" charset="-127"/>
              </a:rPr>
              <a:t>(P-TPT, T-TPT, P-MON-CKP,</a:t>
            </a:r>
            <a:r>
              <a:rPr lang="ko-KR" altLang="en-US" sz="1600" dirty="0">
                <a:solidFill>
                  <a:schemeClr val="dk1"/>
                </a:solidFill>
                <a:latin typeface="나눔스퀘어OTF_ac" panose="020B0600000101010101" pitchFamily="34" charset="-127"/>
                <a:ea typeface="나눔스퀘어OTF_ac" panose="020B0600000101010101" pitchFamily="34" charset="-127"/>
              </a:rPr>
              <a:t> </a:t>
            </a:r>
            <a:r>
              <a:rPr lang="en-US" altLang="ko-KR" sz="1600" dirty="0">
                <a:solidFill>
                  <a:schemeClr val="dk1"/>
                </a:solidFill>
                <a:latin typeface="나눔스퀘어OTF_ac" panose="020B0600000101010101" pitchFamily="34" charset="-127"/>
                <a:ea typeface="나눔스퀘어OTF_ac" panose="020B0600000101010101" pitchFamily="34" charset="-127"/>
              </a:rPr>
              <a:t>T-JUS-CKP,        </a:t>
            </a:r>
            <a:r>
              <a:rPr lang="ko-KR" altLang="en-US" sz="1600" dirty="0">
                <a:solidFill>
                  <a:schemeClr val="dk1"/>
                </a:solidFill>
                <a:latin typeface="나눔스퀘어OTF_ac" panose="020B0600000101010101" pitchFamily="34" charset="-127"/>
                <a:ea typeface="나눔스퀘어OTF_ac" panose="020B0600000101010101" pitchFamily="34" charset="-127"/>
              </a:rPr>
              <a:t> </a:t>
            </a:r>
            <a:r>
              <a:rPr lang="en-US" altLang="ko-KR" sz="1600" dirty="0">
                <a:solidFill>
                  <a:schemeClr val="dk1"/>
                </a:solidFill>
                <a:latin typeface="나눔스퀘어OTF_ac" panose="020B0600000101010101" pitchFamily="34" charset="-127"/>
                <a:ea typeface="나눔스퀘어OTF_ac" panose="020B0600000101010101" pitchFamily="34" charset="-127"/>
              </a:rPr>
              <a:t>P-JUS-CKGL)</a:t>
            </a:r>
            <a:endParaRPr sz="1600" dirty="0">
              <a:solidFill>
                <a:schemeClr val="dk1"/>
              </a:solidFill>
              <a:latin typeface="나눔스퀘어OTF_ac" panose="020B0600000101010101" pitchFamily="34" charset="-127"/>
              <a:ea typeface="나눔스퀘어OTF_ac" panose="020B0600000101010101" pitchFamily="34" charset="-127"/>
            </a:endParaRPr>
          </a:p>
        </p:txBody>
      </p:sp>
      <p:pic>
        <p:nvPicPr>
          <p:cNvPr id="1026" name="Picture 2">
            <a:extLst>
              <a:ext uri="{FF2B5EF4-FFF2-40B4-BE49-F238E27FC236}">
                <a16:creationId xmlns:a16="http://schemas.microsoft.com/office/drawing/2014/main" id="{E55E1FA6-C146-D416-F0DE-14A7F8F28B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764" y="4631301"/>
            <a:ext cx="5345237" cy="11289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1579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en-US" altLang="ko-KR" sz="3200" dirty="0">
                <a:solidFill>
                  <a:srgbClr val="165982"/>
                </a:solidFill>
                <a:latin typeface="나눔스퀘어OTF_ac ExtraBold" panose="020B0600000101010101" pitchFamily="34" charset="-127"/>
                <a:ea typeface="나눔스퀘어OTF_ac ExtraBold" panose="020B0600000101010101" pitchFamily="34" charset="-127"/>
              </a:rPr>
              <a:t>Data Modeling: Class 7</a:t>
            </a:r>
            <a:endParaRPr lang="ko-KR" altLang="en-US" sz="3200" dirty="0">
              <a:solidFill>
                <a:srgbClr val="165982"/>
              </a:solidFill>
              <a:latin typeface="나눔스퀘어OTF_ac ExtraBold" panose="020B0600000101010101" pitchFamily="34" charset="-127"/>
              <a:ea typeface="나눔스퀘어OTF_ac ExtraBold" panose="020B0600000101010101" pitchFamily="34" charset="-127"/>
            </a:endParaRPr>
          </a:p>
        </p:txBody>
      </p:sp>
      <p:sp>
        <p:nvSpPr>
          <p:cNvPr id="5" name="내용 개체 틀 2">
            <a:extLst>
              <a:ext uri="{FF2B5EF4-FFF2-40B4-BE49-F238E27FC236}">
                <a16:creationId xmlns:a16="http://schemas.microsoft.com/office/drawing/2014/main" id="{BBF192BC-8E88-3FF3-78B5-AD10F42F39A7}"/>
              </a:ext>
            </a:extLst>
          </p:cNvPr>
          <p:cNvSpPr txBox="1">
            <a:spLocks/>
          </p:cNvSpPr>
          <p:nvPr/>
        </p:nvSpPr>
        <p:spPr>
          <a:xfrm>
            <a:off x="377294"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Modeling</a:t>
            </a:r>
          </a:p>
        </p:txBody>
      </p:sp>
      <p:pic>
        <p:nvPicPr>
          <p:cNvPr id="10242" name="Picture 2">
            <a:extLst>
              <a:ext uri="{FF2B5EF4-FFF2-40B4-BE49-F238E27FC236}">
                <a16:creationId xmlns:a16="http://schemas.microsoft.com/office/drawing/2014/main" id="{8646789E-2D6E-746E-959B-29D7B29D55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476" y="2010104"/>
            <a:ext cx="5825687" cy="2119995"/>
          </a:xfrm>
          <a:prstGeom prst="rect">
            <a:avLst/>
          </a:prstGeom>
          <a:noFill/>
          <a:extLst>
            <a:ext uri="{909E8E84-426E-40DD-AFC4-6F175D3DCCD1}">
              <a14:hiddenFill xmlns:a14="http://schemas.microsoft.com/office/drawing/2010/main">
                <a:solidFill>
                  <a:srgbClr val="FFFFFF"/>
                </a:solidFill>
              </a14:hiddenFill>
            </a:ext>
          </a:extLst>
        </p:spPr>
      </p:pic>
      <p:pic>
        <p:nvPicPr>
          <p:cNvPr id="10243" name="Picture 3">
            <a:extLst>
              <a:ext uri="{FF2B5EF4-FFF2-40B4-BE49-F238E27FC236}">
                <a16:creationId xmlns:a16="http://schemas.microsoft.com/office/drawing/2014/main" id="{4A1FB1A4-496C-AFBE-D551-ECA12DBAC2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644" y="4349622"/>
            <a:ext cx="5785519" cy="526080"/>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402;g26da7334af6_1_5">
            <a:extLst>
              <a:ext uri="{FF2B5EF4-FFF2-40B4-BE49-F238E27FC236}">
                <a16:creationId xmlns:a16="http://schemas.microsoft.com/office/drawing/2014/main" id="{E6918CF1-5142-BA91-362D-54B718050B8F}"/>
              </a:ext>
            </a:extLst>
          </p:cNvPr>
          <p:cNvSpPr txBox="1"/>
          <p:nvPr/>
        </p:nvSpPr>
        <p:spPr>
          <a:xfrm>
            <a:off x="6616275" y="1628775"/>
            <a:ext cx="4252800" cy="37569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000"/>
              <a:buFont typeface="Arial"/>
              <a:buNone/>
            </a:pPr>
            <a:r>
              <a:rPr lang="ko-KR" dirty="0">
                <a:solidFill>
                  <a:schemeClr val="dk1"/>
                </a:solidFill>
                <a:latin typeface="나눔스퀘어OTF_ac Bold" panose="020B0600000101010101" pitchFamily="34" charset="-127"/>
                <a:ea typeface="나눔스퀘어OTF_ac Bold" panose="020B0600000101010101" pitchFamily="34" charset="-127"/>
              </a:rPr>
              <a:t>사용 모형</a:t>
            </a:r>
            <a:r>
              <a:rPr lang="ko-KR" dirty="0">
                <a:solidFill>
                  <a:schemeClr val="dk1"/>
                </a:solidFill>
                <a:latin typeface="나눔스퀘어OTF_ac" panose="020B0600000101010101" pitchFamily="34" charset="-127"/>
                <a:ea typeface="나눔스퀘어OTF_ac" panose="020B0600000101010101" pitchFamily="34" charset="-127"/>
              </a:rPr>
              <a:t>: </a:t>
            </a:r>
            <a:r>
              <a:rPr lang="en-US" altLang="ko-KR" dirty="0" err="1">
                <a:solidFill>
                  <a:schemeClr val="dk1"/>
                </a:solidFill>
                <a:latin typeface="나눔스퀘어OTF_ac" panose="020B0600000101010101" pitchFamily="34" charset="-127"/>
                <a:ea typeface="나눔스퀘어OTF_ac" panose="020B0600000101010101" pitchFamily="34" charset="-127"/>
              </a:rPr>
              <a:t>SGDClassifier</a:t>
            </a: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2000"/>
              <a:buFont typeface="Arial"/>
              <a:buNone/>
            </a:pP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2000"/>
              <a:buFont typeface="Arial"/>
              <a:buNone/>
            </a:pPr>
            <a:r>
              <a:rPr lang="ko-K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rPr>
              <a:t>모형 선정 이유</a:t>
            </a:r>
            <a:endParaRP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en-US" alt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Class 7</a:t>
            </a:r>
            <a:r>
              <a:rPr lang="ko-KR" altLang="en-US"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의 데이터 값들은 정상과 이상을 선형적으로 구분 가능하다고 판단</a:t>
            </a:r>
            <a:endParaRPr lang="en-US" alt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altLang="en-US" sz="1600" dirty="0">
                <a:solidFill>
                  <a:schemeClr val="dk1"/>
                </a:solidFill>
                <a:latin typeface="나눔스퀘어OTF_ac" panose="020B0600000101010101" pitchFamily="34" charset="-127"/>
                <a:ea typeface="나눔스퀘어OTF_ac" panose="020B0600000101010101" pitchFamily="34" charset="-127"/>
                <a:cs typeface="Arial"/>
                <a:sym typeface="Arial"/>
              </a:rPr>
              <a:t>미니 배치 학습을 지원하여 대용량 데이터 학습에 용이함</a:t>
            </a:r>
            <a:endParaRPr lang="en-US" altLang="ko-KR" sz="1600"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F1-</a:t>
            </a:r>
            <a:r>
              <a:rPr lang="en-US" altLang="ko-KR" dirty="0">
                <a:solidFill>
                  <a:schemeClr val="dk1"/>
                </a:solidFill>
                <a:latin typeface="나눔스퀘어OTF_ac Bold" panose="020B0600000101010101" pitchFamily="34" charset="-127"/>
                <a:ea typeface="나눔스퀘어OTF_ac Bold" panose="020B0600000101010101" pitchFamily="34" charset="-127"/>
              </a:rPr>
              <a:t>S</a:t>
            </a:r>
            <a:r>
              <a:rPr lang="ko-KR" dirty="0" err="1">
                <a:solidFill>
                  <a:schemeClr val="dk1"/>
                </a:solidFill>
                <a:latin typeface="나눔스퀘어OTF_ac Bold" panose="020B0600000101010101" pitchFamily="34" charset="-127"/>
                <a:ea typeface="나눔스퀘어OTF_ac Bold" panose="020B0600000101010101" pitchFamily="34" charset="-127"/>
              </a:rPr>
              <a:t>core</a:t>
            </a:r>
            <a:r>
              <a:rPr lang="ko-KR" dirty="0">
                <a:solidFill>
                  <a:schemeClr val="dk1"/>
                </a:solidFill>
                <a:latin typeface="나눔스퀘어OTF_ac" panose="020B0600000101010101" pitchFamily="34" charset="-127"/>
                <a:ea typeface="나눔스퀘어OTF_ac" panose="020B0600000101010101" pitchFamily="34" charset="-127"/>
              </a:rPr>
              <a:t>: 0.9</a:t>
            </a:r>
            <a:r>
              <a:rPr lang="en-US" altLang="ko-KR" dirty="0">
                <a:solidFill>
                  <a:schemeClr val="dk1"/>
                </a:solidFill>
                <a:latin typeface="나눔스퀘어OTF_ac" panose="020B0600000101010101" pitchFamily="34" charset="-127"/>
                <a:ea typeface="나눔스퀘어OTF_ac" panose="020B0600000101010101" pitchFamily="34" charset="-127"/>
              </a:rPr>
              <a:t>217</a:t>
            </a: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실행 시간</a:t>
            </a:r>
            <a:r>
              <a:rPr lang="ko-KR" dirty="0">
                <a:solidFill>
                  <a:schemeClr val="dk1"/>
                </a:solidFill>
                <a:latin typeface="나눔스퀘어OTF_ac" panose="020B0600000101010101" pitchFamily="34" charset="-127"/>
                <a:ea typeface="나눔스퀘어OTF_ac" panose="020B0600000101010101" pitchFamily="34" charset="-127"/>
              </a:rPr>
              <a:t>: </a:t>
            </a:r>
            <a:r>
              <a:rPr lang="en-US" altLang="ko-KR" dirty="0">
                <a:solidFill>
                  <a:schemeClr val="dk1"/>
                </a:solidFill>
                <a:latin typeface="나눔스퀘어OTF_ac" panose="020B0600000101010101" pitchFamily="34" charset="-127"/>
                <a:ea typeface="나눔스퀘어OTF_ac" panose="020B0600000101010101" pitchFamily="34" charset="-127"/>
              </a:rPr>
              <a:t>15</a:t>
            </a:r>
            <a:r>
              <a:rPr lang="ko-KR" dirty="0">
                <a:solidFill>
                  <a:schemeClr val="dk1"/>
                </a:solidFill>
                <a:latin typeface="나눔스퀘어OTF_ac" panose="020B0600000101010101" pitchFamily="34" charset="-127"/>
                <a:ea typeface="나눔스퀘어OTF_ac" panose="020B0600000101010101" pitchFamily="34" charset="-127"/>
              </a:rPr>
              <a:t>초</a:t>
            </a:r>
            <a:endParaRPr dirty="0">
              <a:solidFill>
                <a:schemeClr val="dk1"/>
              </a:solidFill>
              <a:latin typeface="나눔스퀘어OTF_ac" panose="020B0600000101010101" pitchFamily="34" charset="-127"/>
              <a:ea typeface="나눔스퀘어OTF_ac" panose="020B0600000101010101" pitchFamily="34" charset="-127"/>
            </a:endParaRPr>
          </a:p>
        </p:txBody>
      </p:sp>
    </p:spTree>
    <p:extLst>
      <p:ext uri="{BB962C8B-B14F-4D97-AF65-F5344CB8AC3E}">
        <p14:creationId xmlns:p14="http://schemas.microsoft.com/office/powerpoint/2010/main" val="2135639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19F0E5AB-9BF1-4AF5-BC12-61662BE00765}"/>
              </a:ext>
            </a:extLst>
          </p:cNvPr>
          <p:cNvSpPr/>
          <p:nvPr/>
        </p:nvSpPr>
        <p:spPr>
          <a:xfrm>
            <a:off x="0" y="0"/>
            <a:ext cx="12192000" cy="6858000"/>
          </a:xfrm>
          <a:prstGeom prst="rect">
            <a:avLst/>
          </a:prstGeom>
          <a:solidFill>
            <a:srgbClr val="EEB8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a:extLst>
              <a:ext uri="{FF2B5EF4-FFF2-40B4-BE49-F238E27FC236}">
                <a16:creationId xmlns:a16="http://schemas.microsoft.com/office/drawing/2014/main" id="{275080E5-4575-4CFE-8326-81A6CB2CBCAE}"/>
              </a:ext>
            </a:extLst>
          </p:cNvPr>
          <p:cNvSpPr/>
          <p:nvPr/>
        </p:nvSpPr>
        <p:spPr>
          <a:xfrm>
            <a:off x="1863342" y="2852162"/>
            <a:ext cx="8268205" cy="950977"/>
          </a:xfrm>
          <a:prstGeom prst="rect">
            <a:avLst/>
          </a:prstGeom>
          <a:solidFill>
            <a:srgbClr val="165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Bold" panose="020B0600000101010101" pitchFamily="34" charset="-127"/>
              <a:ea typeface="나눔스퀘어OTF_ac Bold" panose="020B0600000101010101" pitchFamily="34" charset="-127"/>
            </a:endParaRPr>
          </a:p>
        </p:txBody>
      </p:sp>
      <p:sp>
        <p:nvSpPr>
          <p:cNvPr id="2" name="제목 1">
            <a:extLst>
              <a:ext uri="{FF2B5EF4-FFF2-40B4-BE49-F238E27FC236}">
                <a16:creationId xmlns:a16="http://schemas.microsoft.com/office/drawing/2014/main" id="{CB229CBD-F4AB-4289-B0D6-8690FA115D33}"/>
              </a:ext>
            </a:extLst>
          </p:cNvPr>
          <p:cNvSpPr>
            <a:spLocks noGrp="1"/>
          </p:cNvSpPr>
          <p:nvPr>
            <p:ph type="ctrTitle"/>
          </p:nvPr>
        </p:nvSpPr>
        <p:spPr>
          <a:xfrm>
            <a:off x="1258006" y="1505911"/>
            <a:ext cx="9478879" cy="2121567"/>
          </a:xfrm>
        </p:spPr>
        <p:txBody>
          <a:bodyPr>
            <a:noAutofit/>
          </a:bodyPr>
          <a:lstStyle/>
          <a:p>
            <a:br>
              <a:rPr lang="ko-KR" altLang="en-US" sz="3600" dirty="0">
                <a:solidFill>
                  <a:srgbClr val="EFF1F5"/>
                </a:solidFill>
                <a:latin typeface="나눔스퀘어OTF_ac Bold" panose="020B0600000101010101" pitchFamily="34" charset="-127"/>
                <a:ea typeface="나눔스퀘어OTF_ac Bold" panose="020B0600000101010101" pitchFamily="34" charset="-127"/>
              </a:rPr>
            </a:br>
            <a:r>
              <a:rPr lang="ko-KR" altLang="en-US" sz="3600" dirty="0">
                <a:solidFill>
                  <a:srgbClr val="EFF1F5"/>
                </a:solidFill>
                <a:latin typeface="나눔스퀘어OTF_ac Bold" panose="020B0600000101010101" pitchFamily="34" charset="-127"/>
                <a:ea typeface="나눔스퀘어OTF_ac Bold" panose="020B0600000101010101" pitchFamily="34" charset="-127"/>
              </a:rPr>
              <a:t> </a:t>
            </a:r>
            <a:r>
              <a:rPr lang="en-US" altLang="ko-KR" sz="3600" dirty="0">
                <a:solidFill>
                  <a:srgbClr val="EFF1F5"/>
                </a:solidFill>
                <a:latin typeface="나눔스퀘어OTF_ac Bold" panose="020B0600000101010101" pitchFamily="34" charset="-127"/>
                <a:ea typeface="나눔스퀘어OTF_ac Bold" panose="020B0600000101010101" pitchFamily="34" charset="-127"/>
              </a:rPr>
              <a:t>I. Overview</a:t>
            </a:r>
            <a:endParaRPr lang="ko-KR" altLang="en-US" sz="3600" dirty="0">
              <a:solidFill>
                <a:srgbClr val="EFF1F5"/>
              </a:solidFill>
              <a:latin typeface="나눔스퀘어OTF_ac Bold" panose="020B0600000101010101" pitchFamily="34" charset="-127"/>
              <a:ea typeface="나눔스퀘어OTF_ac Bold" panose="020B0600000101010101" pitchFamily="34" charset="-127"/>
            </a:endParaRPr>
          </a:p>
        </p:txBody>
      </p:sp>
      <p:sp>
        <p:nvSpPr>
          <p:cNvPr id="6" name="직사각형 5">
            <a:extLst>
              <a:ext uri="{FF2B5EF4-FFF2-40B4-BE49-F238E27FC236}">
                <a16:creationId xmlns:a16="http://schemas.microsoft.com/office/drawing/2014/main" id="{86EE3BBD-ED95-47DF-A202-3B5D109E3854}"/>
              </a:ext>
            </a:extLst>
          </p:cNvPr>
          <p:cNvSpPr/>
          <p:nvPr/>
        </p:nvSpPr>
        <p:spPr>
          <a:xfrm>
            <a:off x="378593" y="356135"/>
            <a:ext cx="11434813" cy="615054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3814392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g267fdfcbc75_0_20"/>
          <p:cNvSpPr/>
          <p:nvPr/>
        </p:nvSpPr>
        <p:spPr>
          <a:xfrm>
            <a:off x="0" y="0"/>
            <a:ext cx="12192000" cy="6858000"/>
          </a:xfrm>
          <a:prstGeom prst="rect">
            <a:avLst/>
          </a:prstGeom>
          <a:solidFill>
            <a:srgbClr val="F5D6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Malgun Gothic"/>
              <a:ea typeface="Malgun Gothic"/>
              <a:cs typeface="Malgun Gothic"/>
              <a:sym typeface="Malgun Gothic"/>
            </a:endParaRPr>
          </a:p>
        </p:txBody>
      </p:sp>
      <p:sp>
        <p:nvSpPr>
          <p:cNvPr id="430" name="Google Shape;430;g267fdfcbc75_0_20"/>
          <p:cNvSpPr/>
          <p:nvPr/>
        </p:nvSpPr>
        <p:spPr>
          <a:xfrm>
            <a:off x="534364" y="1264502"/>
            <a:ext cx="11123400" cy="53739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나눔스퀘어OTF_ac" panose="020B0600000101010101" pitchFamily="34" charset="-127"/>
              <a:ea typeface="나눔스퀘어OTF_ac" panose="020B0600000101010101" pitchFamily="34" charset="-127"/>
              <a:cs typeface="Malgun Gothic"/>
              <a:sym typeface="Malgun Gothic"/>
            </a:endParaRPr>
          </a:p>
        </p:txBody>
      </p:sp>
      <p:sp>
        <p:nvSpPr>
          <p:cNvPr id="431" name="Google Shape;431;g267fdfcbc75_0_20"/>
          <p:cNvSpPr txBox="1">
            <a:spLocks noGrp="1"/>
          </p:cNvSpPr>
          <p:nvPr>
            <p:ph type="title"/>
          </p:nvPr>
        </p:nvSpPr>
        <p:spPr>
          <a:xfrm>
            <a:off x="702644" y="336884"/>
            <a:ext cx="10651200" cy="927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65982"/>
              </a:buClr>
              <a:buSzPts val="3200"/>
              <a:buFont typeface="Arial"/>
              <a:buNone/>
            </a:pP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Data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Modeling</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Class</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8</a:t>
            </a:r>
            <a:endParaRP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endParaRPr>
          </a:p>
        </p:txBody>
      </p:sp>
      <p:sp>
        <p:nvSpPr>
          <p:cNvPr id="432" name="Google Shape;432;g267fdfcbc75_0_20"/>
          <p:cNvSpPr txBox="1"/>
          <p:nvPr/>
        </p:nvSpPr>
        <p:spPr>
          <a:xfrm>
            <a:off x="377294" y="219522"/>
            <a:ext cx="1131300" cy="2994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323F4F"/>
              </a:buClr>
              <a:buSzPts val="1400"/>
              <a:buFont typeface="Arial"/>
              <a:buNone/>
            </a:pPr>
            <a:r>
              <a:rPr lang="ko-KR" sz="1400" b="0" i="0" u="none" strike="noStrike" cap="none">
                <a:solidFill>
                  <a:srgbClr val="323F4F"/>
                </a:solidFill>
                <a:latin typeface="나눔스퀘어OTF_ac" panose="020B0600000101010101" pitchFamily="34" charset="-127"/>
                <a:ea typeface="나눔스퀘어OTF_ac" panose="020B0600000101010101" pitchFamily="34" charset="-127"/>
                <a:cs typeface="Arial"/>
                <a:sym typeface="Arial"/>
              </a:rPr>
              <a:t>Modeling</a:t>
            </a:r>
            <a:endParaRPr>
              <a:latin typeface="나눔스퀘어OTF_ac" panose="020B0600000101010101" pitchFamily="34" charset="-127"/>
              <a:ea typeface="나눔스퀘어OTF_ac" panose="020B0600000101010101" pitchFamily="34" charset="-127"/>
            </a:endParaRPr>
          </a:p>
        </p:txBody>
      </p:sp>
      <p:pic>
        <p:nvPicPr>
          <p:cNvPr id="433" name="Google Shape;433;g267fdfcbc75_0_20" descr="텍스트, 도표, 라인, 친필이(가) 표시된 사진&#10;&#10;자동 생성된 설명"/>
          <p:cNvPicPr preferRelativeResize="0"/>
          <p:nvPr/>
        </p:nvPicPr>
        <p:blipFill rotWithShape="1">
          <a:blip r:embed="rId3">
            <a:alphaModFix/>
          </a:blip>
          <a:srcRect l="75356" t="49801" b="16472"/>
          <a:stretch/>
        </p:blipFill>
        <p:spPr>
          <a:xfrm>
            <a:off x="915357" y="1680625"/>
            <a:ext cx="4789157" cy="3912873"/>
          </a:xfrm>
          <a:prstGeom prst="rect">
            <a:avLst/>
          </a:prstGeom>
          <a:noFill/>
          <a:ln>
            <a:noFill/>
          </a:ln>
        </p:spPr>
      </p:pic>
      <p:sp>
        <p:nvSpPr>
          <p:cNvPr id="434" name="Google Shape;434;g267fdfcbc75_0_20"/>
          <p:cNvSpPr txBox="1"/>
          <p:nvPr/>
        </p:nvSpPr>
        <p:spPr>
          <a:xfrm>
            <a:off x="6312400" y="1727025"/>
            <a:ext cx="5041500" cy="40332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000"/>
              <a:buFont typeface="Arial"/>
              <a:buNone/>
            </a:pPr>
            <a:r>
              <a:rPr lang="ko-KR" b="0" i="0" u="none" strike="noStrike" cap="none" dirty="0" err="1">
                <a:solidFill>
                  <a:schemeClr val="dk1"/>
                </a:solidFill>
                <a:latin typeface="나눔스퀘어OTF_ac Bold" panose="020B0600000101010101" pitchFamily="34" charset="-127"/>
                <a:ea typeface="나눔스퀘어OTF_ac Bold" panose="020B0600000101010101" pitchFamily="34" charset="-127"/>
                <a:cs typeface="Arial"/>
                <a:sym typeface="Arial"/>
              </a:rPr>
              <a:t>Dataset</a:t>
            </a:r>
            <a:r>
              <a:rPr lang="ko-K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rPr>
              <a:t> 특징</a:t>
            </a:r>
            <a:endParaRP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114300" marR="0" lvl="0" algn="l" rtl="0">
              <a:lnSpc>
                <a:spcPct val="100000"/>
              </a:lnSpc>
              <a:spcBef>
                <a:spcPts val="0"/>
              </a:spcBef>
              <a:spcAft>
                <a:spcPts val="0"/>
              </a:spcAft>
              <a:buClr>
                <a:schemeClr val="dk1"/>
              </a:buClr>
              <a:buSzPts val="1800"/>
            </a:pPr>
            <a:r>
              <a:rPr lang="en-US" alt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(1) </a:t>
            </a: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정상과 이상이 확연히 구분</a:t>
            </a:r>
            <a:endParaRPr sz="1600" dirty="0">
              <a:latin typeface="나눔스퀘어OTF_ac" panose="020B0600000101010101" pitchFamily="34" charset="-127"/>
              <a:ea typeface="나눔스퀘어OTF_ac" panose="020B0600000101010101" pitchFamily="34" charset="-127"/>
            </a:endParaRPr>
          </a:p>
          <a:p>
            <a:pPr marL="114300" marR="0" lvl="0" algn="l" rtl="0">
              <a:lnSpc>
                <a:spcPct val="100000"/>
              </a:lnSpc>
              <a:spcBef>
                <a:spcPts val="0"/>
              </a:spcBef>
              <a:spcAft>
                <a:spcPts val="0"/>
              </a:spcAft>
              <a:buClr>
                <a:schemeClr val="dk1"/>
              </a:buClr>
              <a:buSzPts val="1800"/>
            </a:pPr>
            <a:r>
              <a:rPr lang="en-US" altLang="ko-KR" sz="1600" dirty="0">
                <a:solidFill>
                  <a:schemeClr val="dk1"/>
                </a:solidFill>
                <a:latin typeface="나눔스퀘어OTF_ac" panose="020B0600000101010101" pitchFamily="34" charset="-127"/>
                <a:ea typeface="나눔스퀘어OTF_ac" panose="020B0600000101010101" pitchFamily="34" charset="-127"/>
                <a:cs typeface="Arial"/>
                <a:sym typeface="Arial"/>
              </a:rPr>
              <a:t>(2) </a:t>
            </a: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전이, 이상 값이 너무 많음</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114300" marR="0" lvl="0" algn="l" rtl="0">
              <a:lnSpc>
                <a:spcPct val="100000"/>
              </a:lnSpc>
              <a:spcBef>
                <a:spcPts val="0"/>
              </a:spcBef>
              <a:spcAft>
                <a:spcPts val="0"/>
              </a:spcAft>
              <a:buClr>
                <a:schemeClr val="dk1"/>
              </a:buClr>
              <a:buSzPts val="1800"/>
            </a:pPr>
            <a:r>
              <a:rPr lang="en-US" altLang="ko-KR" sz="1600" dirty="0">
                <a:solidFill>
                  <a:schemeClr val="dk1"/>
                </a:solidFill>
                <a:latin typeface="나눔스퀘어OTF_ac" panose="020B0600000101010101" pitchFamily="34" charset="-127"/>
                <a:ea typeface="나눔스퀘어OTF_ac" panose="020B0600000101010101" pitchFamily="34" charset="-127"/>
              </a:rPr>
              <a:t>(3) </a:t>
            </a:r>
            <a:r>
              <a:rPr lang="ko-KR" sz="1600" dirty="0">
                <a:solidFill>
                  <a:schemeClr val="dk1"/>
                </a:solidFill>
                <a:latin typeface="나눔스퀘어OTF_ac" panose="020B0600000101010101" pitchFamily="34" charset="-127"/>
                <a:ea typeface="나눔스퀘어OTF_ac" panose="020B0600000101010101" pitchFamily="34" charset="-127"/>
              </a:rPr>
              <a:t>온도와 압력이 감소되는 것이 특징</a:t>
            </a: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1800"/>
              <a:buFont typeface="Noto Sans Symbols"/>
              <a:buNone/>
            </a:pP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0" marR="0" lvl="0" indent="0" algn="l" rtl="0">
              <a:lnSpc>
                <a:spcPct val="100000"/>
              </a:lnSpc>
              <a:spcBef>
                <a:spcPts val="0"/>
              </a:spcBef>
              <a:spcAft>
                <a:spcPts val="0"/>
              </a:spcAft>
              <a:buClr>
                <a:schemeClr val="dk1"/>
              </a:buClr>
              <a:buSzPts val="1800"/>
              <a:buFont typeface="Arial"/>
              <a:buNone/>
            </a:pPr>
            <a:r>
              <a:rPr lang="ko-KR" dirty="0" err="1">
                <a:solidFill>
                  <a:schemeClr val="dk1"/>
                </a:solidFill>
                <a:latin typeface="나눔스퀘어OTF_ac Bold" panose="020B0600000101010101" pitchFamily="34" charset="-127"/>
                <a:ea typeface="나눔스퀘어OTF_ac Bold" panose="020B0600000101010101" pitchFamily="34" charset="-127"/>
              </a:rPr>
              <a:t>전처리</a:t>
            </a:r>
            <a:r>
              <a:rPr lang="ko-KR" dirty="0">
                <a:solidFill>
                  <a:schemeClr val="dk1"/>
                </a:solidFill>
                <a:latin typeface="나눔스퀘어OTF_ac Bold" panose="020B0600000101010101" pitchFamily="34" charset="-127"/>
                <a:ea typeface="나눔스퀘어OTF_ac Bold" panose="020B0600000101010101" pitchFamily="34" charset="-127"/>
              </a:rPr>
              <a:t> 방식</a:t>
            </a:r>
            <a:endParaRP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457200" marR="0" lvl="0" indent="-342900" algn="l" rtl="0">
              <a:lnSpc>
                <a:spcPct val="100000"/>
              </a:lnSpc>
              <a:spcBef>
                <a:spcPts val="0"/>
              </a:spcBef>
              <a:spcAft>
                <a:spcPts val="0"/>
              </a:spcAft>
              <a:buClr>
                <a:schemeClr val="dk1"/>
              </a:buClr>
              <a:buSzPts val="1800"/>
              <a:buChar char="-"/>
            </a:pPr>
            <a:r>
              <a:rPr lang="ko-KR" sz="1600" dirty="0">
                <a:solidFill>
                  <a:schemeClr val="dk1"/>
                </a:solidFill>
                <a:latin typeface="나눔스퀘어OTF_ac" panose="020B0600000101010101" pitchFamily="34" charset="-127"/>
                <a:ea typeface="나눔스퀘어OTF_ac" panose="020B0600000101010101" pitchFamily="34" charset="-127"/>
              </a:rPr>
              <a:t>이전 값으로 </a:t>
            </a:r>
            <a:r>
              <a:rPr lang="ko-KR" sz="1600" dirty="0" err="1">
                <a:solidFill>
                  <a:schemeClr val="dk1"/>
                </a:solidFill>
                <a:latin typeface="나눔스퀘어OTF_ac" panose="020B0600000101010101" pitchFamily="34" charset="-127"/>
                <a:ea typeface="나눔스퀘어OTF_ac" panose="020B0600000101010101" pitchFamily="34" charset="-127"/>
              </a:rPr>
              <a:t>결측치</a:t>
            </a:r>
            <a:r>
              <a:rPr lang="ko-KR" sz="1600" dirty="0">
                <a:solidFill>
                  <a:schemeClr val="dk1"/>
                </a:solidFill>
                <a:latin typeface="나눔스퀘어OTF_ac" panose="020B0600000101010101" pitchFamily="34" charset="-127"/>
                <a:ea typeface="나눔스퀘어OTF_ac" panose="020B0600000101010101" pitchFamily="34" charset="-127"/>
              </a:rPr>
              <a:t> 대체</a:t>
            </a:r>
            <a:endParaRP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sz="1600" dirty="0">
                <a:solidFill>
                  <a:schemeClr val="dk1"/>
                </a:solidFill>
                <a:latin typeface="나눔스퀘어OTF_ac" panose="020B0600000101010101" pitchFamily="34" charset="-127"/>
                <a:ea typeface="나눔스퀘어OTF_ac" panose="020B0600000101010101" pitchFamily="34" charset="-127"/>
              </a:rPr>
              <a:t>5초 단위로 다운 샘플링</a:t>
            </a:r>
            <a:endParaRP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sz="1600" dirty="0">
                <a:solidFill>
                  <a:schemeClr val="dk1"/>
                </a:solidFill>
                <a:latin typeface="나눔스퀘어OTF_ac" panose="020B0600000101010101" pitchFamily="34" charset="-127"/>
                <a:ea typeface="나눔스퀘어OTF_ac" panose="020B0600000101010101" pitchFamily="34" charset="-127"/>
              </a:rPr>
              <a:t>전이과정은 모두 정상으로 대체</a:t>
            </a:r>
            <a:endParaRPr sz="1600" dirty="0">
              <a:solidFill>
                <a:schemeClr val="dk1"/>
              </a:solidFill>
              <a:latin typeface="나눔스퀘어OTF_ac" panose="020B0600000101010101" pitchFamily="34" charset="-127"/>
              <a:ea typeface="나눔스퀘어OTF_ac"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sz="1600" dirty="0" err="1">
                <a:solidFill>
                  <a:schemeClr val="dk1"/>
                </a:solidFill>
                <a:latin typeface="나눔스퀘어OTF_ac" panose="020B0600000101010101" pitchFamily="34" charset="-127"/>
                <a:ea typeface="나눔스퀘어OTF_ac" panose="020B0600000101010101" pitchFamily="34" charset="-127"/>
              </a:rPr>
              <a:t>RobustScaler</a:t>
            </a:r>
            <a:r>
              <a:rPr lang="ko-KR" sz="1600" dirty="0">
                <a:solidFill>
                  <a:schemeClr val="dk1"/>
                </a:solidFill>
                <a:latin typeface="나눔스퀘어OTF_ac" panose="020B0600000101010101" pitchFamily="34" charset="-127"/>
                <a:ea typeface="나눔스퀘어OTF_ac" panose="020B0600000101010101" pitchFamily="34" charset="-127"/>
              </a:rPr>
              <a:t> 표준화</a:t>
            </a: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endParaRPr sz="1600"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None/>
            </a:pPr>
            <a:r>
              <a:rPr lang="ko-KR" dirty="0">
                <a:solidFill>
                  <a:schemeClr val="dk1"/>
                </a:solidFill>
                <a:latin typeface="나눔스퀘어OTF_ac Bold" panose="020B0600000101010101" pitchFamily="34" charset="-127"/>
                <a:ea typeface="나눔스퀘어OTF_ac Bold" panose="020B0600000101010101" pitchFamily="34" charset="-127"/>
              </a:rPr>
              <a:t>사용 변수</a:t>
            </a:r>
            <a:endParaRPr dirty="0">
              <a:solidFill>
                <a:schemeClr val="dk1"/>
              </a:solidFill>
              <a:latin typeface="나눔스퀘어OTF_ac Bold" panose="020B0600000101010101" pitchFamily="34" charset="-127"/>
              <a:ea typeface="나눔스퀘어OTF_ac Bold" panose="020B0600000101010101" pitchFamily="34" charset="-127"/>
            </a:endParaRPr>
          </a:p>
          <a:p>
            <a:pPr marL="457200" marR="0" lvl="0" indent="-342900" algn="l" rtl="0">
              <a:lnSpc>
                <a:spcPct val="100000"/>
              </a:lnSpc>
              <a:spcBef>
                <a:spcPts val="0"/>
              </a:spcBef>
              <a:spcAft>
                <a:spcPts val="0"/>
              </a:spcAft>
              <a:buClr>
                <a:schemeClr val="dk1"/>
              </a:buClr>
              <a:buSzPts val="1800"/>
              <a:buChar char="-"/>
            </a:pPr>
            <a:r>
              <a:rPr lang="ko-KR" sz="1600" dirty="0">
                <a:solidFill>
                  <a:schemeClr val="dk1"/>
                </a:solidFill>
                <a:latin typeface="나눔스퀘어OTF_ac" panose="020B0600000101010101" pitchFamily="34" charset="-127"/>
                <a:ea typeface="나눔스퀘어OTF_ac" panose="020B0600000101010101" pitchFamily="34" charset="-127"/>
              </a:rPr>
              <a:t>모든 변수 사용</a:t>
            </a:r>
            <a:endParaRPr sz="1600" dirty="0">
              <a:solidFill>
                <a:schemeClr val="dk1"/>
              </a:solidFill>
              <a:latin typeface="나눔스퀘어OTF_ac" panose="020B0600000101010101" pitchFamily="34" charset="-127"/>
              <a:ea typeface="나눔스퀘어OTF_ac" panose="020B0600000101010101" pitchFamily="34" charset="-127"/>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g26da7334af6_1_14"/>
          <p:cNvSpPr/>
          <p:nvPr/>
        </p:nvSpPr>
        <p:spPr>
          <a:xfrm>
            <a:off x="0" y="0"/>
            <a:ext cx="12192000" cy="6858000"/>
          </a:xfrm>
          <a:prstGeom prst="rect">
            <a:avLst/>
          </a:prstGeom>
          <a:solidFill>
            <a:srgbClr val="F5D6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Malgun Gothic"/>
              <a:ea typeface="Malgun Gothic"/>
              <a:cs typeface="Malgun Gothic"/>
              <a:sym typeface="Malgun Gothic"/>
            </a:endParaRPr>
          </a:p>
        </p:txBody>
      </p:sp>
      <p:sp>
        <p:nvSpPr>
          <p:cNvPr id="440" name="Google Shape;440;g26da7334af6_1_14"/>
          <p:cNvSpPr/>
          <p:nvPr/>
        </p:nvSpPr>
        <p:spPr>
          <a:xfrm>
            <a:off x="534364" y="1264502"/>
            <a:ext cx="11123400" cy="53739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나눔스퀘어OTF_ac" panose="020B0600000101010101" pitchFamily="34" charset="-127"/>
              <a:ea typeface="나눔스퀘어OTF_ac" panose="020B0600000101010101" pitchFamily="34" charset="-127"/>
              <a:cs typeface="Malgun Gothic"/>
              <a:sym typeface="Malgun Gothic"/>
            </a:endParaRPr>
          </a:p>
        </p:txBody>
      </p:sp>
      <p:sp>
        <p:nvSpPr>
          <p:cNvPr id="441" name="Google Shape;441;g26da7334af6_1_14"/>
          <p:cNvSpPr txBox="1">
            <a:spLocks noGrp="1"/>
          </p:cNvSpPr>
          <p:nvPr>
            <p:ph type="title"/>
          </p:nvPr>
        </p:nvSpPr>
        <p:spPr>
          <a:xfrm>
            <a:off x="702644" y="336884"/>
            <a:ext cx="10651200" cy="927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65982"/>
              </a:buClr>
              <a:buSzPts val="3200"/>
              <a:buFont typeface="Arial"/>
              <a:buNone/>
            </a:pP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Data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Modeling</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a:t>
            </a:r>
            <a:r>
              <a:rPr lang="ko-KR" sz="3200" dirty="0" err="1">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Class</a:t>
            </a:r>
            <a:r>
              <a:rPr lang="ko-K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rPr>
              <a:t> 8</a:t>
            </a:r>
            <a:endParaRPr sz="3200" dirty="0">
              <a:solidFill>
                <a:srgbClr val="165982"/>
              </a:solidFill>
              <a:latin typeface="나눔스퀘어OTF_ac ExtraBold" panose="020B0600000101010101" pitchFamily="34" charset="-127"/>
              <a:ea typeface="나눔스퀘어OTF_ac ExtraBold" panose="020B0600000101010101" pitchFamily="34" charset="-127"/>
              <a:cs typeface="Arial"/>
              <a:sym typeface="Arial"/>
            </a:endParaRPr>
          </a:p>
        </p:txBody>
      </p:sp>
      <p:sp>
        <p:nvSpPr>
          <p:cNvPr id="442" name="Google Shape;442;g26da7334af6_1_14"/>
          <p:cNvSpPr txBox="1"/>
          <p:nvPr/>
        </p:nvSpPr>
        <p:spPr>
          <a:xfrm>
            <a:off x="377294" y="219522"/>
            <a:ext cx="1131300" cy="2994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323F4F"/>
              </a:buClr>
              <a:buSzPts val="1400"/>
              <a:buFont typeface="Arial"/>
              <a:buNone/>
            </a:pPr>
            <a:r>
              <a:rPr lang="ko-KR" sz="1400" b="0" i="0" u="none" strike="noStrike" cap="none">
                <a:solidFill>
                  <a:srgbClr val="323F4F"/>
                </a:solidFill>
                <a:latin typeface="나눔스퀘어OTF_ac" panose="020B0600000101010101" pitchFamily="34" charset="-127"/>
                <a:ea typeface="나눔스퀘어OTF_ac" panose="020B0600000101010101" pitchFamily="34" charset="-127"/>
                <a:cs typeface="Arial"/>
                <a:sym typeface="Arial"/>
              </a:rPr>
              <a:t>Modeling</a:t>
            </a:r>
            <a:endParaRPr>
              <a:latin typeface="나눔스퀘어OTF_ac" panose="020B0600000101010101" pitchFamily="34" charset="-127"/>
              <a:ea typeface="나눔스퀘어OTF_ac" panose="020B0600000101010101" pitchFamily="34" charset="-127"/>
            </a:endParaRPr>
          </a:p>
        </p:txBody>
      </p:sp>
      <p:sp>
        <p:nvSpPr>
          <p:cNvPr id="443" name="Google Shape;443;g26da7334af6_1_14"/>
          <p:cNvSpPr txBox="1"/>
          <p:nvPr/>
        </p:nvSpPr>
        <p:spPr>
          <a:xfrm>
            <a:off x="6616275" y="1628775"/>
            <a:ext cx="4252800" cy="37569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2000"/>
              <a:buFont typeface="Arial"/>
              <a:buNone/>
            </a:pPr>
            <a:r>
              <a:rPr lang="ko-KR" dirty="0">
                <a:solidFill>
                  <a:schemeClr val="dk1"/>
                </a:solidFill>
                <a:latin typeface="나눔스퀘어OTF_ac Bold" panose="020B0600000101010101" pitchFamily="34" charset="-127"/>
                <a:ea typeface="나눔스퀘어OTF_ac Bold" panose="020B0600000101010101" pitchFamily="34" charset="-127"/>
              </a:rPr>
              <a:t>사용 모형</a:t>
            </a:r>
            <a:r>
              <a:rPr lang="ko-KR" dirty="0">
                <a:solidFill>
                  <a:schemeClr val="dk1"/>
                </a:solidFill>
                <a:latin typeface="나눔스퀘어OTF_ac" panose="020B0600000101010101" pitchFamily="34" charset="-127"/>
                <a:ea typeface="나눔스퀘어OTF_ac" panose="020B0600000101010101" pitchFamily="34" charset="-127"/>
              </a:rPr>
              <a:t>: </a:t>
            </a:r>
            <a:r>
              <a:rPr lang="ko-KR" dirty="0" err="1">
                <a:solidFill>
                  <a:schemeClr val="dk1"/>
                </a:solidFill>
                <a:latin typeface="나눔스퀘어OTF_ac" panose="020B0600000101010101" pitchFamily="34" charset="-127"/>
                <a:ea typeface="나눔스퀘어OTF_ac" panose="020B0600000101010101" pitchFamily="34" charset="-127"/>
              </a:rPr>
              <a:t>LightGBM</a:t>
            </a: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2000"/>
              <a:buFont typeface="Arial"/>
              <a:buNone/>
            </a:pPr>
            <a:endParaRPr dirty="0">
              <a:solidFill>
                <a:schemeClr val="dk1"/>
              </a:solidFill>
              <a:latin typeface="나눔스퀘어OTF_ac" panose="020B0600000101010101" pitchFamily="34" charset="-127"/>
              <a:ea typeface="나눔스퀘어OTF_ac" panose="020B0600000101010101" pitchFamily="34" charset="-127"/>
            </a:endParaRPr>
          </a:p>
          <a:p>
            <a:pPr marL="0" marR="0" lvl="0" indent="0" algn="l" rtl="0">
              <a:lnSpc>
                <a:spcPct val="100000"/>
              </a:lnSpc>
              <a:spcBef>
                <a:spcPts val="0"/>
              </a:spcBef>
              <a:spcAft>
                <a:spcPts val="0"/>
              </a:spcAft>
              <a:buClr>
                <a:schemeClr val="dk1"/>
              </a:buClr>
              <a:buSzPts val="2000"/>
              <a:buFont typeface="Arial"/>
              <a:buNone/>
            </a:pPr>
            <a:r>
              <a:rPr lang="ko-K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rPr>
              <a:t>모형 선정 이유</a:t>
            </a:r>
            <a:endParaRPr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대용량 데이터 처리에 용이</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더 적은 메모리로 빠르고 우수한 결과</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228600" marR="0" lvl="0" indent="-228600" algn="l" rtl="0">
              <a:lnSpc>
                <a:spcPct val="100000"/>
              </a:lnSpc>
              <a:spcBef>
                <a:spcPts val="0"/>
              </a:spcBef>
              <a:spcAft>
                <a:spcPts val="0"/>
              </a:spcAft>
              <a:buClr>
                <a:schemeClr val="dk1"/>
              </a:buClr>
              <a:buSzPts val="1800"/>
              <a:buFont typeface="Arial"/>
              <a:buChar char="-"/>
            </a:pP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모형 자체 </a:t>
            </a:r>
            <a:r>
              <a:rPr lang="ko-KR" sz="1600" b="0" i="0" u="none" strike="noStrike" cap="none" dirty="0" err="1">
                <a:solidFill>
                  <a:schemeClr val="dk1"/>
                </a:solidFill>
                <a:latin typeface="나눔스퀘어OTF_ac" panose="020B0600000101010101" pitchFamily="34" charset="-127"/>
                <a:ea typeface="나눔스퀘어OTF_ac" panose="020B0600000101010101" pitchFamily="34" charset="-127"/>
                <a:cs typeface="Arial"/>
                <a:sym typeface="Arial"/>
              </a:rPr>
              <a:t>결측치</a:t>
            </a:r>
            <a:r>
              <a:rPr lang="ko-K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rPr>
              <a:t> 처리</a:t>
            </a:r>
            <a:endParaRPr sz="1600" b="0" i="0" u="none" strike="noStrike" cap="none" dirty="0">
              <a:solidFill>
                <a:schemeClr val="dk1"/>
              </a:solidFill>
              <a:latin typeface="나눔스퀘어OTF_ac" panose="020B0600000101010101" pitchFamily="34" charset="-127"/>
              <a:ea typeface="나눔스퀘어OTF_ac" panose="020B0600000101010101" pitchFamily="34" charset="-127"/>
              <a:cs typeface="Arial"/>
              <a:sym typeface="Arial"/>
            </a:endParaRPr>
          </a:p>
          <a:p>
            <a:pPr marL="0" marR="0" lvl="0" indent="0" algn="l" rtl="0">
              <a:lnSpc>
                <a:spcPct val="100000"/>
              </a:lnSpc>
              <a:spcBef>
                <a:spcPts val="0"/>
              </a:spcBef>
              <a:spcAft>
                <a:spcPts val="0"/>
              </a:spcAft>
              <a:buNone/>
            </a:pPr>
            <a:endParaRPr dirty="0">
              <a:solidFill>
                <a:schemeClr val="dk1"/>
              </a:solidFill>
              <a:latin typeface="나눔스퀘어OTF_ac" panose="020B0600000101010101" pitchFamily="34" charset="-127"/>
              <a:ea typeface="나눔스퀘어OTF_ac" panose="020B0600000101010101" pitchFamily="34" charset="-127"/>
            </a:endParaRPr>
          </a:p>
          <a:p>
            <a:pPr marL="0" lvl="0" indent="0" algn="l" rtl="0">
              <a:spcBef>
                <a:spcPts val="0"/>
              </a:spcBef>
              <a:spcAft>
                <a:spcPts val="0"/>
              </a:spcAft>
              <a:buClr>
                <a:schemeClr val="dk1"/>
              </a:buClr>
              <a:buSzPts val="1100"/>
              <a:buFont typeface="Arial"/>
              <a:buNone/>
            </a:pPr>
            <a:r>
              <a:rPr lang="ko-KR" dirty="0">
                <a:solidFill>
                  <a:schemeClr val="dk1"/>
                </a:solidFill>
                <a:latin typeface="나눔스퀘어OTF_ac Bold" panose="020B0600000101010101" pitchFamily="34" charset="-127"/>
                <a:ea typeface="나눔스퀘어OTF_ac Bold" panose="020B0600000101010101" pitchFamily="34" charset="-127"/>
              </a:rPr>
              <a:t>F1-</a:t>
            </a:r>
            <a:r>
              <a:rPr lang="en-US" altLang="ko-KR" dirty="0">
                <a:solidFill>
                  <a:schemeClr val="dk1"/>
                </a:solidFill>
                <a:latin typeface="나눔스퀘어OTF_ac Bold" panose="020B0600000101010101" pitchFamily="34" charset="-127"/>
                <a:ea typeface="나눔스퀘어OTF_ac Bold" panose="020B0600000101010101" pitchFamily="34" charset="-127"/>
              </a:rPr>
              <a:t>S</a:t>
            </a:r>
            <a:r>
              <a:rPr lang="ko-KR" dirty="0" err="1">
                <a:solidFill>
                  <a:schemeClr val="dk1"/>
                </a:solidFill>
                <a:latin typeface="나눔스퀘어OTF_ac Bold" panose="020B0600000101010101" pitchFamily="34" charset="-127"/>
                <a:ea typeface="나눔스퀘어OTF_ac Bold" panose="020B0600000101010101" pitchFamily="34" charset="-127"/>
              </a:rPr>
              <a:t>core</a:t>
            </a:r>
            <a:r>
              <a:rPr lang="ko-KR" dirty="0">
                <a:solidFill>
                  <a:schemeClr val="dk1"/>
                </a:solidFill>
                <a:latin typeface="나눔스퀘어OTF_ac" panose="020B0600000101010101" pitchFamily="34" charset="-127"/>
                <a:ea typeface="나눔스퀘어OTF_ac" panose="020B0600000101010101" pitchFamily="34" charset="-127"/>
              </a:rPr>
              <a:t>: 0.9523</a:t>
            </a:r>
            <a:endParaRPr dirty="0">
              <a:solidFill>
                <a:schemeClr val="dk1"/>
              </a:solidFill>
              <a:latin typeface="나눔스퀘어OTF_ac" panose="020B0600000101010101" pitchFamily="34" charset="-127"/>
              <a:ea typeface="나눔스퀘어OTF_ac" panose="020B0600000101010101" pitchFamily="34" charset="-127"/>
            </a:endParaRPr>
          </a:p>
          <a:p>
            <a:pPr marL="0" lvl="0" indent="0" algn="l" rtl="0">
              <a:spcBef>
                <a:spcPts val="0"/>
              </a:spcBef>
              <a:spcAft>
                <a:spcPts val="0"/>
              </a:spcAft>
              <a:buClr>
                <a:schemeClr val="dk1"/>
              </a:buClr>
              <a:buSzPts val="1100"/>
              <a:buFont typeface="Arial"/>
              <a:buNone/>
            </a:pPr>
            <a:endParaRPr dirty="0">
              <a:solidFill>
                <a:schemeClr val="dk1"/>
              </a:solidFill>
              <a:latin typeface="나눔스퀘어OTF_ac" panose="020B0600000101010101" pitchFamily="34" charset="-127"/>
              <a:ea typeface="나눔스퀘어OTF_ac" panose="020B0600000101010101" pitchFamily="34" charset="-127"/>
            </a:endParaRPr>
          </a:p>
          <a:p>
            <a:pPr marL="0" lvl="0" indent="0" algn="l" rtl="0">
              <a:spcBef>
                <a:spcPts val="0"/>
              </a:spcBef>
              <a:spcAft>
                <a:spcPts val="0"/>
              </a:spcAft>
              <a:buClr>
                <a:schemeClr val="dk1"/>
              </a:buClr>
              <a:buSzPts val="1100"/>
              <a:buFont typeface="Arial"/>
              <a:buNone/>
            </a:pPr>
            <a:r>
              <a:rPr lang="ko-KR" dirty="0">
                <a:solidFill>
                  <a:schemeClr val="dk1"/>
                </a:solidFill>
                <a:latin typeface="나눔스퀘어OTF_ac Bold" panose="020B0600000101010101" pitchFamily="34" charset="-127"/>
                <a:ea typeface="나눔스퀘어OTF_ac Bold" panose="020B0600000101010101" pitchFamily="34" charset="-127"/>
              </a:rPr>
              <a:t>실행 시간</a:t>
            </a:r>
            <a:r>
              <a:rPr lang="ko-KR" dirty="0">
                <a:solidFill>
                  <a:schemeClr val="dk1"/>
                </a:solidFill>
                <a:latin typeface="나눔스퀘어OTF_ac" panose="020B0600000101010101" pitchFamily="34" charset="-127"/>
                <a:ea typeface="나눔스퀘어OTF_ac" panose="020B0600000101010101" pitchFamily="34" charset="-127"/>
              </a:rPr>
              <a:t>: 17초</a:t>
            </a:r>
            <a:endParaRPr dirty="0">
              <a:solidFill>
                <a:schemeClr val="dk1"/>
              </a:solidFill>
              <a:latin typeface="나눔스퀘어OTF_ac" panose="020B0600000101010101" pitchFamily="34" charset="-127"/>
              <a:ea typeface="나눔스퀘어OTF_ac" panose="020B0600000101010101" pitchFamily="34" charset="-127"/>
            </a:endParaRPr>
          </a:p>
        </p:txBody>
      </p:sp>
      <p:pic>
        <p:nvPicPr>
          <p:cNvPr id="444" name="Google Shape;444;g26da7334af6_1_14"/>
          <p:cNvPicPr preferRelativeResize="0"/>
          <p:nvPr/>
        </p:nvPicPr>
        <p:blipFill>
          <a:blip r:embed="rId3">
            <a:alphaModFix/>
          </a:blip>
          <a:stretch>
            <a:fillRect/>
          </a:stretch>
        </p:blipFill>
        <p:spPr>
          <a:xfrm>
            <a:off x="702644" y="1783424"/>
            <a:ext cx="5798975" cy="401799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19F0E5AB-9BF1-4AF5-BC12-61662BE00765}"/>
              </a:ext>
            </a:extLst>
          </p:cNvPr>
          <p:cNvSpPr/>
          <p:nvPr/>
        </p:nvSpPr>
        <p:spPr>
          <a:xfrm>
            <a:off x="0" y="0"/>
            <a:ext cx="12192000" cy="6858000"/>
          </a:xfrm>
          <a:prstGeom prst="rect">
            <a:avLst/>
          </a:prstGeom>
          <a:solidFill>
            <a:srgbClr val="EEB8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a:extLst>
              <a:ext uri="{FF2B5EF4-FFF2-40B4-BE49-F238E27FC236}">
                <a16:creationId xmlns:a16="http://schemas.microsoft.com/office/drawing/2014/main" id="{275080E5-4575-4CFE-8326-81A6CB2CBCAE}"/>
              </a:ext>
            </a:extLst>
          </p:cNvPr>
          <p:cNvSpPr/>
          <p:nvPr/>
        </p:nvSpPr>
        <p:spPr>
          <a:xfrm>
            <a:off x="3471671" y="2822805"/>
            <a:ext cx="5248656" cy="950977"/>
          </a:xfrm>
          <a:prstGeom prst="rect">
            <a:avLst/>
          </a:prstGeom>
          <a:solidFill>
            <a:srgbClr val="165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Bold" panose="020B0600000101010101" pitchFamily="34" charset="-127"/>
              <a:ea typeface="나눔스퀘어OTF_ac Bold" panose="020B0600000101010101" pitchFamily="34" charset="-127"/>
            </a:endParaRPr>
          </a:p>
        </p:txBody>
      </p:sp>
      <p:sp>
        <p:nvSpPr>
          <p:cNvPr id="2" name="제목 1">
            <a:extLst>
              <a:ext uri="{FF2B5EF4-FFF2-40B4-BE49-F238E27FC236}">
                <a16:creationId xmlns:a16="http://schemas.microsoft.com/office/drawing/2014/main" id="{CB229CBD-F4AB-4289-B0D6-8690FA115D33}"/>
              </a:ext>
            </a:extLst>
          </p:cNvPr>
          <p:cNvSpPr>
            <a:spLocks noGrp="1"/>
          </p:cNvSpPr>
          <p:nvPr>
            <p:ph type="ctrTitle"/>
          </p:nvPr>
        </p:nvSpPr>
        <p:spPr>
          <a:xfrm>
            <a:off x="1258006" y="1505911"/>
            <a:ext cx="9478879" cy="2121567"/>
          </a:xfrm>
        </p:spPr>
        <p:txBody>
          <a:bodyPr>
            <a:noAutofit/>
          </a:bodyPr>
          <a:lstStyle/>
          <a:p>
            <a:br>
              <a:rPr lang="ko-KR" altLang="en-US" sz="3600" dirty="0">
                <a:solidFill>
                  <a:srgbClr val="EFF1F5"/>
                </a:solidFill>
                <a:latin typeface="나눔스퀘어OTF_ac Bold" panose="020B0600000101010101" pitchFamily="34" charset="-127"/>
                <a:ea typeface="나눔스퀘어OTF_ac Bold" panose="020B0600000101010101" pitchFamily="34" charset="-127"/>
              </a:rPr>
            </a:br>
            <a:r>
              <a:rPr lang="ko-KR" altLang="en-US" sz="3600" dirty="0">
                <a:solidFill>
                  <a:srgbClr val="EFF1F5"/>
                </a:solidFill>
                <a:latin typeface="나눔스퀘어OTF_ac Bold" panose="020B0600000101010101" pitchFamily="34" charset="-127"/>
                <a:ea typeface="나눔스퀘어OTF_ac Bold" panose="020B0600000101010101" pitchFamily="34" charset="-127"/>
              </a:rPr>
              <a:t> </a:t>
            </a:r>
            <a:r>
              <a:rPr lang="en-US" altLang="ko-KR" sz="3600" dirty="0">
                <a:solidFill>
                  <a:srgbClr val="EFF1F5"/>
                </a:solidFill>
                <a:latin typeface="나눔스퀘어OTF_ac Bold" panose="020B0600000101010101" pitchFamily="34" charset="-127"/>
                <a:ea typeface="나눔스퀘어OTF_ac Bold" panose="020B0600000101010101" pitchFamily="34" charset="-127"/>
              </a:rPr>
              <a:t>IV. Conclusion</a:t>
            </a:r>
            <a:endParaRPr lang="ko-KR" altLang="en-US" sz="3600" dirty="0">
              <a:solidFill>
                <a:srgbClr val="EFF1F5"/>
              </a:solidFill>
              <a:latin typeface="나눔스퀘어OTF_ac Bold" panose="020B0600000101010101" pitchFamily="34" charset="-127"/>
              <a:ea typeface="나눔스퀘어OTF_ac Bold" panose="020B0600000101010101" pitchFamily="34" charset="-127"/>
            </a:endParaRPr>
          </a:p>
        </p:txBody>
      </p:sp>
      <p:sp>
        <p:nvSpPr>
          <p:cNvPr id="6" name="직사각형 5">
            <a:extLst>
              <a:ext uri="{FF2B5EF4-FFF2-40B4-BE49-F238E27FC236}">
                <a16:creationId xmlns:a16="http://schemas.microsoft.com/office/drawing/2014/main" id="{86EE3BBD-ED95-47DF-A202-3B5D109E3854}"/>
              </a:ext>
            </a:extLst>
          </p:cNvPr>
          <p:cNvSpPr/>
          <p:nvPr/>
        </p:nvSpPr>
        <p:spPr>
          <a:xfrm>
            <a:off x="378593" y="356135"/>
            <a:ext cx="11434813" cy="615054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0521113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성능 평가</a:t>
            </a:r>
          </a:p>
        </p:txBody>
      </p:sp>
      <p:sp>
        <p:nvSpPr>
          <p:cNvPr id="6" name="Google Shape;193;p12">
            <a:extLst>
              <a:ext uri="{FF2B5EF4-FFF2-40B4-BE49-F238E27FC236}">
                <a16:creationId xmlns:a16="http://schemas.microsoft.com/office/drawing/2014/main" id="{635C7E3D-1384-263D-9BFC-F1AFE710E0CD}"/>
              </a:ext>
            </a:extLst>
          </p:cNvPr>
          <p:cNvSpPr txBox="1">
            <a:spLocks/>
          </p:cNvSpPr>
          <p:nvPr/>
        </p:nvSpPr>
        <p:spPr>
          <a:xfrm>
            <a:off x="1231641" y="4846600"/>
            <a:ext cx="5747658" cy="483242"/>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dk1"/>
              </a:buClr>
              <a:buSzPts val="2400"/>
              <a:buNone/>
            </a:pPr>
            <a:r>
              <a:rPr lang="en-US" altLang="ko-KR" sz="1200" dirty="0">
                <a:latin typeface="나눔스퀘어OTF_ac" panose="020B0600000101010101" pitchFamily="34" charset="-127"/>
                <a:ea typeface="나눔스퀘어OTF_ac" panose="020B0600000101010101" pitchFamily="34" charset="-127"/>
              </a:rPr>
              <a:t>* </a:t>
            </a:r>
            <a:r>
              <a:rPr lang="ko-KR" altLang="en-US" sz="1200" dirty="0">
                <a:latin typeface="나눔스퀘어OTF_ac" panose="020B0600000101010101" pitchFamily="34" charset="-127"/>
                <a:ea typeface="나눔스퀘어OTF_ac" panose="020B0600000101010101" pitchFamily="34" charset="-127"/>
              </a:rPr>
              <a:t>전이과정이 없고 시계열적 특성을 보이는 </a:t>
            </a:r>
            <a:r>
              <a:rPr lang="en-US" altLang="ko-KR" sz="1200" dirty="0">
                <a:latin typeface="나눔스퀘어OTF_ac" panose="020B0600000101010101" pitchFamily="34" charset="-127"/>
                <a:ea typeface="나눔스퀘어OTF_ac" panose="020B0600000101010101" pitchFamily="34" charset="-127"/>
              </a:rPr>
              <a:t>Class 3</a:t>
            </a:r>
            <a:r>
              <a:rPr lang="ko-KR" altLang="en-US" sz="1200" dirty="0">
                <a:latin typeface="나눔스퀘어OTF_ac" panose="020B0600000101010101" pitchFamily="34" charset="-127"/>
                <a:ea typeface="나눔스퀘어OTF_ac" panose="020B0600000101010101" pitchFamily="34" charset="-127"/>
              </a:rPr>
              <a:t>만 </a:t>
            </a:r>
            <a:r>
              <a:rPr lang="en-US" altLang="ko-KR" sz="1200" dirty="0">
                <a:latin typeface="나눔스퀘어OTF_ac" panose="020B0600000101010101" pitchFamily="34" charset="-127"/>
                <a:ea typeface="나눔스퀘어OTF_ac" panose="020B0600000101010101" pitchFamily="34" charset="-127"/>
              </a:rPr>
              <a:t>csv </a:t>
            </a:r>
            <a:r>
              <a:rPr lang="ko-KR" altLang="en-US" sz="1200" dirty="0">
                <a:latin typeface="나눔스퀘어OTF_ac" panose="020B0600000101010101" pitchFamily="34" charset="-127"/>
                <a:ea typeface="나눔스퀘어OTF_ac" panose="020B0600000101010101" pitchFamily="34" charset="-127"/>
              </a:rPr>
              <a:t>파일당 하나의 예측 값을 부여했음</a:t>
            </a:r>
            <a:r>
              <a:rPr lang="en-US" altLang="ko-KR" sz="1200" dirty="0">
                <a:latin typeface="나눔스퀘어OTF_ac" panose="020B0600000101010101" pitchFamily="34" charset="-127"/>
                <a:ea typeface="나눔스퀘어OTF_ac" panose="020B0600000101010101" pitchFamily="34" charset="-127"/>
              </a:rPr>
              <a:t>.</a:t>
            </a:r>
          </a:p>
          <a:p>
            <a:pPr marL="0" indent="0">
              <a:lnSpc>
                <a:spcPct val="100000"/>
              </a:lnSpc>
              <a:spcBef>
                <a:spcPts val="0"/>
              </a:spcBef>
              <a:buClr>
                <a:schemeClr val="dk1"/>
              </a:buClr>
              <a:buSzPts val="2400"/>
              <a:buNone/>
            </a:pPr>
            <a:r>
              <a:rPr lang="en-US" altLang="ko-KR" sz="1200" dirty="0">
                <a:latin typeface="나눔스퀘어OTF_ac" panose="020B0600000101010101" pitchFamily="34" charset="-127"/>
                <a:ea typeface="나눔스퀘어OTF_ac" panose="020B0600000101010101" pitchFamily="34" charset="-127"/>
              </a:rPr>
              <a:t>* Class</a:t>
            </a:r>
            <a:r>
              <a:rPr lang="ko-KR" altLang="en-US" sz="1200" dirty="0">
                <a:latin typeface="나눔스퀘어OTF_ac" panose="020B0600000101010101" pitchFamily="34" charset="-127"/>
                <a:ea typeface="나눔스퀘어OTF_ac" panose="020B0600000101010101" pitchFamily="34" charset="-127"/>
              </a:rPr>
              <a:t> </a:t>
            </a:r>
            <a:r>
              <a:rPr lang="en-US" altLang="ko-KR" sz="1200" dirty="0">
                <a:latin typeface="나눔스퀘어OTF_ac" panose="020B0600000101010101" pitchFamily="34" charset="-127"/>
                <a:ea typeface="나눔스퀘어OTF_ac" panose="020B0600000101010101" pitchFamily="34" charset="-127"/>
              </a:rPr>
              <a:t>1,</a:t>
            </a:r>
            <a:r>
              <a:rPr lang="ko-KR" altLang="en-US" sz="1200" dirty="0">
                <a:latin typeface="나눔스퀘어OTF_ac" panose="020B0600000101010101" pitchFamily="34" charset="-127"/>
                <a:ea typeface="나눔스퀘어OTF_ac" panose="020B0600000101010101" pitchFamily="34" charset="-127"/>
              </a:rPr>
              <a:t> </a:t>
            </a:r>
            <a:r>
              <a:rPr lang="en-US" altLang="ko-KR" sz="1200" dirty="0">
                <a:latin typeface="나눔스퀘어OTF_ac" panose="020B0600000101010101" pitchFamily="34" charset="-127"/>
                <a:ea typeface="나눔스퀘어OTF_ac" panose="020B0600000101010101" pitchFamily="34" charset="-127"/>
              </a:rPr>
              <a:t>2,</a:t>
            </a:r>
            <a:r>
              <a:rPr lang="ko-KR" altLang="en-US" sz="1200" dirty="0">
                <a:latin typeface="나눔스퀘어OTF_ac" panose="020B0600000101010101" pitchFamily="34" charset="-127"/>
                <a:ea typeface="나눔스퀘어OTF_ac" panose="020B0600000101010101" pitchFamily="34" charset="-127"/>
              </a:rPr>
              <a:t> </a:t>
            </a:r>
            <a:r>
              <a:rPr lang="en-US" altLang="ko-KR" sz="1200" dirty="0">
                <a:latin typeface="나눔스퀘어OTF_ac" panose="020B0600000101010101" pitchFamily="34" charset="-127"/>
                <a:ea typeface="나눔스퀘어OTF_ac" panose="020B0600000101010101" pitchFamily="34" charset="-127"/>
              </a:rPr>
              <a:t>6,</a:t>
            </a:r>
            <a:r>
              <a:rPr lang="ko-KR" altLang="en-US" sz="1200" dirty="0">
                <a:latin typeface="나눔스퀘어OTF_ac" panose="020B0600000101010101" pitchFamily="34" charset="-127"/>
                <a:ea typeface="나눔스퀘어OTF_ac" panose="020B0600000101010101" pitchFamily="34" charset="-127"/>
              </a:rPr>
              <a:t> </a:t>
            </a:r>
            <a:r>
              <a:rPr lang="en-US" altLang="ko-KR" sz="1200" dirty="0">
                <a:latin typeface="나눔스퀘어OTF_ac" panose="020B0600000101010101" pitchFamily="34" charset="-127"/>
                <a:ea typeface="나눔스퀘어OTF_ac" panose="020B0600000101010101" pitchFamily="34" charset="-127"/>
              </a:rPr>
              <a:t>7,</a:t>
            </a:r>
            <a:r>
              <a:rPr lang="ko-KR" altLang="en-US" sz="1200" dirty="0">
                <a:latin typeface="나눔스퀘어OTF_ac" panose="020B0600000101010101" pitchFamily="34" charset="-127"/>
                <a:ea typeface="나눔스퀘어OTF_ac" panose="020B0600000101010101" pitchFamily="34" charset="-127"/>
              </a:rPr>
              <a:t> </a:t>
            </a:r>
            <a:r>
              <a:rPr lang="en-US" altLang="ko-KR" sz="1200" dirty="0">
                <a:latin typeface="나눔스퀘어OTF_ac" panose="020B0600000101010101" pitchFamily="34" charset="-127"/>
                <a:ea typeface="나눔스퀘어OTF_ac" panose="020B0600000101010101" pitchFamily="34" charset="-127"/>
              </a:rPr>
              <a:t>8</a:t>
            </a:r>
            <a:r>
              <a:rPr lang="ko-KR" altLang="en-US" sz="1200" dirty="0">
                <a:latin typeface="나눔스퀘어OTF_ac" panose="020B0600000101010101" pitchFamily="34" charset="-127"/>
                <a:ea typeface="나눔스퀘어OTF_ac" panose="020B0600000101010101" pitchFamily="34" charset="-127"/>
              </a:rPr>
              <a:t>은 데이터의 각 행을 기준으로 예측 값을 부여했음</a:t>
            </a:r>
            <a:r>
              <a:rPr lang="en-US" altLang="ko-KR" sz="1200" dirty="0">
                <a:latin typeface="나눔스퀘어OTF_ac" panose="020B0600000101010101" pitchFamily="34" charset="-127"/>
                <a:ea typeface="나눔스퀘어OTF_ac" panose="020B0600000101010101" pitchFamily="34" charset="-127"/>
              </a:rPr>
              <a:t>.</a:t>
            </a:r>
          </a:p>
        </p:txBody>
      </p:sp>
      <p:pic>
        <p:nvPicPr>
          <p:cNvPr id="9" name="그림 8">
            <a:extLst>
              <a:ext uri="{FF2B5EF4-FFF2-40B4-BE49-F238E27FC236}">
                <a16:creationId xmlns:a16="http://schemas.microsoft.com/office/drawing/2014/main" id="{95058D45-D3CB-060E-7C9A-8E2F0E16756E}"/>
              </a:ext>
            </a:extLst>
          </p:cNvPr>
          <p:cNvPicPr>
            <a:picLocks noChangeAspect="1"/>
          </p:cNvPicPr>
          <p:nvPr/>
        </p:nvPicPr>
        <p:blipFill>
          <a:blip r:embed="rId2"/>
          <a:stretch>
            <a:fillRect/>
          </a:stretch>
        </p:blipFill>
        <p:spPr>
          <a:xfrm>
            <a:off x="1102361" y="1931499"/>
            <a:ext cx="1850323" cy="1358970"/>
          </a:xfrm>
          <a:prstGeom prst="rect">
            <a:avLst/>
          </a:prstGeom>
        </p:spPr>
      </p:pic>
      <p:pic>
        <p:nvPicPr>
          <p:cNvPr id="2050" name="Picture 2">
            <a:extLst>
              <a:ext uri="{FF2B5EF4-FFF2-40B4-BE49-F238E27FC236}">
                <a16:creationId xmlns:a16="http://schemas.microsoft.com/office/drawing/2014/main" id="{2735CECD-F595-C057-4FD9-1C5F3EBAEA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6819" y="1890637"/>
            <a:ext cx="2007042" cy="144507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C78C743C-4A96-D4BD-FC0E-9BCBBC97CB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6236" y="1904925"/>
            <a:ext cx="1746126" cy="141496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97F085C7-4092-4A55-74D0-C30D54455D4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2361" y="3351148"/>
            <a:ext cx="1850322" cy="132041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F8F9DA6B-51F7-13FD-CEF9-5F1A160A67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26351" y="3330403"/>
            <a:ext cx="1787979" cy="136190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1B94EE27-225D-6D6B-49E8-ABC8254992D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38824" y="3303875"/>
            <a:ext cx="1980950" cy="1414964"/>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그룹 9">
            <a:extLst>
              <a:ext uri="{FF2B5EF4-FFF2-40B4-BE49-F238E27FC236}">
                <a16:creationId xmlns:a16="http://schemas.microsoft.com/office/drawing/2014/main" id="{1E7D01F5-6F89-976C-E587-C650A64B7AE0}"/>
              </a:ext>
            </a:extLst>
          </p:cNvPr>
          <p:cNvGrpSpPr/>
          <p:nvPr/>
        </p:nvGrpSpPr>
        <p:grpSpPr>
          <a:xfrm>
            <a:off x="2691170" y="992764"/>
            <a:ext cx="2261278" cy="400050"/>
            <a:chOff x="2311400" y="1122328"/>
            <a:chExt cx="1282700" cy="400050"/>
          </a:xfrm>
          <a:solidFill>
            <a:srgbClr val="165982"/>
          </a:solidFill>
        </p:grpSpPr>
        <p:sp>
          <p:nvSpPr>
            <p:cNvPr id="11" name="사각형: 둥근 모서리 10">
              <a:extLst>
                <a:ext uri="{FF2B5EF4-FFF2-40B4-BE49-F238E27FC236}">
                  <a16:creationId xmlns:a16="http://schemas.microsoft.com/office/drawing/2014/main" id="{1600C02B-99F7-15B3-7A21-52EBB98BFF2C}"/>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12" name="내용 개체 틀 2">
              <a:extLst>
                <a:ext uri="{FF2B5EF4-FFF2-40B4-BE49-F238E27FC236}">
                  <a16:creationId xmlns:a16="http://schemas.microsoft.com/office/drawing/2014/main" id="{38616933-ED48-725F-A9ED-444AD3F9AA80}"/>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Confusion Matrix</a:t>
              </a:r>
            </a:p>
          </p:txBody>
        </p:sp>
      </p:grpSp>
      <p:graphicFrame>
        <p:nvGraphicFramePr>
          <p:cNvPr id="13" name="표 13">
            <a:extLst>
              <a:ext uri="{FF2B5EF4-FFF2-40B4-BE49-F238E27FC236}">
                <a16:creationId xmlns:a16="http://schemas.microsoft.com/office/drawing/2014/main" id="{284C352A-5007-C713-F6BE-EAD09D7F7591}"/>
              </a:ext>
            </a:extLst>
          </p:cNvPr>
          <p:cNvGraphicFramePr>
            <a:graphicFrameLocks noGrp="1"/>
          </p:cNvGraphicFramePr>
          <p:nvPr>
            <p:extLst>
              <p:ext uri="{D42A27DB-BD31-4B8C-83A1-F6EECF244321}">
                <p14:modId xmlns:p14="http://schemas.microsoft.com/office/powerpoint/2010/main" val="3207163996"/>
              </p:ext>
            </p:extLst>
          </p:nvPr>
        </p:nvGraphicFramePr>
        <p:xfrm>
          <a:off x="7748801" y="2063140"/>
          <a:ext cx="2651143" cy="2011680"/>
        </p:xfrm>
        <a:graphic>
          <a:graphicData uri="http://schemas.openxmlformats.org/drawingml/2006/table">
            <a:tbl>
              <a:tblPr firstRow="1" bandRow="1">
                <a:tableStyleId>{5940675A-B579-460E-94D1-54222C63F5DA}</a:tableStyleId>
              </a:tblPr>
              <a:tblGrid>
                <a:gridCol w="993746">
                  <a:extLst>
                    <a:ext uri="{9D8B030D-6E8A-4147-A177-3AD203B41FA5}">
                      <a16:colId xmlns:a16="http://schemas.microsoft.com/office/drawing/2014/main" val="1407497847"/>
                    </a:ext>
                  </a:extLst>
                </a:gridCol>
                <a:gridCol w="1009357">
                  <a:extLst>
                    <a:ext uri="{9D8B030D-6E8A-4147-A177-3AD203B41FA5}">
                      <a16:colId xmlns:a16="http://schemas.microsoft.com/office/drawing/2014/main" val="1811756878"/>
                    </a:ext>
                  </a:extLst>
                </a:gridCol>
                <a:gridCol w="648040">
                  <a:extLst>
                    <a:ext uri="{9D8B030D-6E8A-4147-A177-3AD203B41FA5}">
                      <a16:colId xmlns:a16="http://schemas.microsoft.com/office/drawing/2014/main" val="2480887489"/>
                    </a:ext>
                  </a:extLst>
                </a:gridCol>
              </a:tblGrid>
              <a:tr h="304196">
                <a:tc rowSpan="6">
                  <a:txBody>
                    <a:bodyPr/>
                    <a:lstStyle/>
                    <a:p>
                      <a:pPr algn="l" latinLnBrk="1"/>
                      <a:r>
                        <a:rPr lang="en-US" altLang="ko-KR" sz="1600" b="1" dirty="0">
                          <a:latin typeface="Times New Roman" panose="02020603050405020304" pitchFamily="18" charset="0"/>
                          <a:cs typeface="Times New Roman" panose="02020603050405020304" pitchFamily="18" charset="0"/>
                        </a:rPr>
                        <a:t>F1-Score</a:t>
                      </a:r>
                      <a:endParaRPr lang="ko-KR" altLang="en-US" sz="1600" b="1" dirty="0">
                        <a:latin typeface="Times New Roman" panose="02020603050405020304" pitchFamily="18" charset="0"/>
                        <a:cs typeface="Times New Roman" panose="02020603050405020304" pitchFamily="18" charset="0"/>
                      </a:endParaRPr>
                    </a:p>
                  </a:txBody>
                  <a:tcPr>
                    <a:solidFill>
                      <a:schemeClr val="bg1">
                        <a:lumMod val="85000"/>
                      </a:schemeClr>
                    </a:solidFill>
                  </a:tcPr>
                </a:tc>
                <a:tc>
                  <a:txBody>
                    <a:bodyPr/>
                    <a:lstStyle/>
                    <a:p>
                      <a:pPr algn="r" latinLnBrk="1"/>
                      <a:r>
                        <a:rPr lang="en-US" altLang="ko-KR" sz="1600" dirty="0">
                          <a:latin typeface="Times New Roman" panose="02020603050405020304" pitchFamily="18" charset="0"/>
                          <a:cs typeface="Times New Roman" panose="02020603050405020304" pitchFamily="18" charset="0"/>
                        </a:rPr>
                        <a:t>Class 1</a:t>
                      </a:r>
                      <a:endParaRPr lang="ko-KR" altLang="en-US" sz="1600" dirty="0">
                        <a:latin typeface="Times New Roman" panose="02020603050405020304" pitchFamily="18" charset="0"/>
                        <a:cs typeface="Times New Roman" panose="02020603050405020304" pitchFamily="18" charset="0"/>
                      </a:endParaRPr>
                    </a:p>
                  </a:txBody>
                  <a:tcPr/>
                </a:tc>
                <a:tc>
                  <a:txBody>
                    <a:bodyPr/>
                    <a:lstStyle/>
                    <a:p>
                      <a:pPr algn="l" latinLnBrk="1"/>
                      <a:r>
                        <a:rPr lang="en-US" altLang="ko-KR" sz="1600" dirty="0">
                          <a:latin typeface="Times New Roman" panose="02020603050405020304" pitchFamily="18" charset="0"/>
                          <a:cs typeface="Times New Roman" panose="02020603050405020304" pitchFamily="18" charset="0"/>
                        </a:rPr>
                        <a:t>0.98</a:t>
                      </a:r>
                      <a:endParaRPr lang="ko-KR"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934263514"/>
                  </a:ext>
                </a:extLst>
              </a:tr>
              <a:tr h="304196">
                <a:tc vMerge="1">
                  <a:txBody>
                    <a:bodyPr/>
                    <a:lstStyle/>
                    <a:p>
                      <a:pPr latinLnBrk="1"/>
                      <a:endParaRPr lang="ko-KR" altLang="en-US" dirty="0"/>
                    </a:p>
                  </a:txBody>
                  <a:tcPr/>
                </a:tc>
                <a:tc>
                  <a:txBody>
                    <a:bodyPr/>
                    <a:lstStyle/>
                    <a:p>
                      <a:pPr algn="r" latinLnBrk="1"/>
                      <a:r>
                        <a:rPr lang="en-US" altLang="ko-KR" sz="1600" dirty="0">
                          <a:latin typeface="Times New Roman" panose="02020603050405020304" pitchFamily="18" charset="0"/>
                          <a:cs typeface="Times New Roman" panose="02020603050405020304" pitchFamily="18" charset="0"/>
                        </a:rPr>
                        <a:t>Class 2</a:t>
                      </a:r>
                      <a:endParaRPr lang="ko-KR" altLang="en-US" sz="1600" dirty="0">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l" latinLnBrk="1"/>
                      <a:r>
                        <a:rPr lang="en-US" altLang="ko-KR" sz="1600" dirty="0">
                          <a:latin typeface="Times New Roman" panose="02020603050405020304" pitchFamily="18" charset="0"/>
                          <a:cs typeface="Times New Roman" panose="02020603050405020304" pitchFamily="18" charset="0"/>
                        </a:rPr>
                        <a:t>0.88</a:t>
                      </a:r>
                      <a:endParaRPr lang="ko-KR" altLang="en-US" sz="1600" dirty="0">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2871976489"/>
                  </a:ext>
                </a:extLst>
              </a:tr>
              <a:tr h="304196">
                <a:tc vMerge="1">
                  <a:txBody>
                    <a:bodyPr/>
                    <a:lstStyle/>
                    <a:p>
                      <a:pPr latinLnBrk="1"/>
                      <a:endParaRPr lang="ko-KR" altLang="en-US" dirty="0"/>
                    </a:p>
                  </a:txBody>
                  <a:tcPr/>
                </a:tc>
                <a:tc>
                  <a:txBody>
                    <a:bodyPr/>
                    <a:lstStyle/>
                    <a:p>
                      <a:pPr algn="r" latinLnBrk="1"/>
                      <a:r>
                        <a:rPr lang="en-US" altLang="ko-KR" sz="1600" dirty="0">
                          <a:latin typeface="Times New Roman" panose="02020603050405020304" pitchFamily="18" charset="0"/>
                          <a:cs typeface="Times New Roman" panose="02020603050405020304" pitchFamily="18" charset="0"/>
                        </a:rPr>
                        <a:t>Class 3</a:t>
                      </a:r>
                      <a:endParaRPr lang="ko-KR" altLang="en-US" sz="1600" dirty="0">
                        <a:latin typeface="Times New Roman" panose="02020603050405020304" pitchFamily="18" charset="0"/>
                        <a:cs typeface="Times New Roman" panose="02020603050405020304" pitchFamily="18" charset="0"/>
                      </a:endParaRPr>
                    </a:p>
                  </a:txBody>
                  <a:tcPr/>
                </a:tc>
                <a:tc>
                  <a:txBody>
                    <a:bodyPr/>
                    <a:lstStyle/>
                    <a:p>
                      <a:pPr algn="l" latinLnBrk="1"/>
                      <a:r>
                        <a:rPr lang="en-US" altLang="ko-KR" sz="1600" dirty="0">
                          <a:latin typeface="Times New Roman" panose="02020603050405020304" pitchFamily="18" charset="0"/>
                          <a:cs typeface="Times New Roman" panose="02020603050405020304" pitchFamily="18" charset="0"/>
                        </a:rPr>
                        <a:t>0.92</a:t>
                      </a:r>
                      <a:endParaRPr lang="ko-KR"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03023931"/>
                  </a:ext>
                </a:extLst>
              </a:tr>
              <a:tr h="304196">
                <a:tc vMerge="1">
                  <a:txBody>
                    <a:bodyPr/>
                    <a:lstStyle/>
                    <a:p>
                      <a:pPr latinLnBrk="1"/>
                      <a:endParaRPr lang="ko-KR" altLang="en-US" dirty="0"/>
                    </a:p>
                  </a:txBody>
                  <a:tcPr/>
                </a:tc>
                <a:tc>
                  <a:txBody>
                    <a:bodyPr/>
                    <a:lstStyle/>
                    <a:p>
                      <a:pPr algn="r" latinLnBrk="1"/>
                      <a:r>
                        <a:rPr lang="en-US" altLang="ko-KR" sz="1600" dirty="0">
                          <a:latin typeface="Times New Roman" panose="02020603050405020304" pitchFamily="18" charset="0"/>
                          <a:cs typeface="Times New Roman" panose="02020603050405020304" pitchFamily="18" charset="0"/>
                        </a:rPr>
                        <a:t>Class 6</a:t>
                      </a:r>
                      <a:endParaRPr lang="ko-KR" altLang="en-US" sz="1600" dirty="0">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l" latinLnBrk="1"/>
                      <a:r>
                        <a:rPr lang="en-US" altLang="ko-KR" sz="1600" dirty="0">
                          <a:latin typeface="Times New Roman" panose="02020603050405020304" pitchFamily="18" charset="0"/>
                          <a:cs typeface="Times New Roman" panose="02020603050405020304" pitchFamily="18" charset="0"/>
                        </a:rPr>
                        <a:t>0.98</a:t>
                      </a:r>
                      <a:endParaRPr lang="ko-KR" altLang="en-US" sz="1600" dirty="0">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41282557"/>
                  </a:ext>
                </a:extLst>
              </a:tr>
              <a:tr h="304196">
                <a:tc vMerge="1">
                  <a:txBody>
                    <a:bodyPr/>
                    <a:lstStyle/>
                    <a:p>
                      <a:pPr latinLnBrk="1"/>
                      <a:endParaRPr lang="ko-KR" altLang="en-US" dirty="0"/>
                    </a:p>
                  </a:txBody>
                  <a:tcPr/>
                </a:tc>
                <a:tc>
                  <a:txBody>
                    <a:bodyPr/>
                    <a:lstStyle/>
                    <a:p>
                      <a:pPr algn="r" latinLnBrk="1"/>
                      <a:r>
                        <a:rPr lang="en-US" altLang="ko-KR" sz="1600" dirty="0">
                          <a:latin typeface="Times New Roman" panose="02020603050405020304" pitchFamily="18" charset="0"/>
                          <a:cs typeface="Times New Roman" panose="02020603050405020304" pitchFamily="18" charset="0"/>
                        </a:rPr>
                        <a:t>Class 7</a:t>
                      </a:r>
                      <a:endParaRPr lang="ko-KR" altLang="en-US" sz="1600" dirty="0">
                        <a:latin typeface="Times New Roman" panose="02020603050405020304" pitchFamily="18" charset="0"/>
                        <a:cs typeface="Times New Roman" panose="02020603050405020304" pitchFamily="18" charset="0"/>
                      </a:endParaRPr>
                    </a:p>
                  </a:txBody>
                  <a:tcPr/>
                </a:tc>
                <a:tc>
                  <a:txBody>
                    <a:bodyPr/>
                    <a:lstStyle/>
                    <a:p>
                      <a:pPr algn="l" latinLnBrk="1"/>
                      <a:r>
                        <a:rPr lang="en-US" altLang="ko-KR" sz="1600" dirty="0">
                          <a:latin typeface="Times New Roman" panose="02020603050405020304" pitchFamily="18" charset="0"/>
                          <a:cs typeface="Times New Roman" panose="02020603050405020304" pitchFamily="18" charset="0"/>
                        </a:rPr>
                        <a:t>0.91</a:t>
                      </a:r>
                      <a:endParaRPr lang="ko-KR"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89961540"/>
                  </a:ext>
                </a:extLst>
              </a:tr>
              <a:tr h="304196">
                <a:tc vMerge="1">
                  <a:txBody>
                    <a:bodyPr/>
                    <a:lstStyle/>
                    <a:p>
                      <a:pPr latinLnBrk="1"/>
                      <a:endParaRPr lang="ko-KR" altLang="en-US" dirty="0"/>
                    </a:p>
                  </a:txBody>
                  <a:tcPr/>
                </a:tc>
                <a:tc>
                  <a:txBody>
                    <a:bodyPr/>
                    <a:lstStyle/>
                    <a:p>
                      <a:pPr algn="r" latinLnBrk="1"/>
                      <a:r>
                        <a:rPr lang="en-US" altLang="ko-KR" sz="1600" dirty="0">
                          <a:latin typeface="Times New Roman" panose="02020603050405020304" pitchFamily="18" charset="0"/>
                          <a:cs typeface="Times New Roman" panose="02020603050405020304" pitchFamily="18" charset="0"/>
                        </a:rPr>
                        <a:t>Class 8</a:t>
                      </a:r>
                      <a:endParaRPr lang="ko-KR" altLang="en-US" sz="1600" dirty="0">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l" latinLnBrk="1"/>
                      <a:r>
                        <a:rPr lang="en-US" altLang="ko-KR" sz="1600" dirty="0">
                          <a:latin typeface="Times New Roman" panose="02020603050405020304" pitchFamily="18" charset="0"/>
                          <a:cs typeface="Times New Roman" panose="02020603050405020304" pitchFamily="18" charset="0"/>
                        </a:rPr>
                        <a:t>0.95</a:t>
                      </a:r>
                      <a:endParaRPr lang="ko-KR" altLang="en-US" sz="1600" dirty="0">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639593814"/>
                  </a:ext>
                </a:extLst>
              </a:tr>
            </a:tbl>
          </a:graphicData>
        </a:graphic>
      </p:graphicFrame>
      <p:grpSp>
        <p:nvGrpSpPr>
          <p:cNvPr id="14" name="그룹 13">
            <a:extLst>
              <a:ext uri="{FF2B5EF4-FFF2-40B4-BE49-F238E27FC236}">
                <a16:creationId xmlns:a16="http://schemas.microsoft.com/office/drawing/2014/main" id="{AC82B457-E559-393B-091C-327A3C6D2F8D}"/>
              </a:ext>
            </a:extLst>
          </p:cNvPr>
          <p:cNvGrpSpPr/>
          <p:nvPr/>
        </p:nvGrpSpPr>
        <p:grpSpPr>
          <a:xfrm>
            <a:off x="7895622" y="997757"/>
            <a:ext cx="2261278" cy="400050"/>
            <a:chOff x="2311400" y="1122328"/>
            <a:chExt cx="1282700" cy="400050"/>
          </a:xfrm>
          <a:solidFill>
            <a:srgbClr val="165982"/>
          </a:solidFill>
        </p:grpSpPr>
        <p:sp>
          <p:nvSpPr>
            <p:cNvPr id="15" name="사각형: 둥근 모서리 14">
              <a:extLst>
                <a:ext uri="{FF2B5EF4-FFF2-40B4-BE49-F238E27FC236}">
                  <a16:creationId xmlns:a16="http://schemas.microsoft.com/office/drawing/2014/main" id="{23A03301-46AC-79FA-D58D-FE10F0923C89}"/>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16" name="내용 개체 틀 2">
              <a:extLst>
                <a:ext uri="{FF2B5EF4-FFF2-40B4-BE49-F238E27FC236}">
                  <a16:creationId xmlns:a16="http://schemas.microsoft.com/office/drawing/2014/main" id="{E91F553E-B6AF-D1D0-B4AA-99AA12F8FBD0}"/>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F1-Score </a:t>
              </a:r>
              <a:r>
                <a:rPr lang="ko-KR" altLang="en-US" sz="1400" dirty="0">
                  <a:solidFill>
                    <a:schemeClr val="bg1"/>
                  </a:solidFill>
                  <a:latin typeface="나눔스퀘어OTF_ac" panose="020B0600000101010101" pitchFamily="34" charset="-127"/>
                  <a:ea typeface="나눔스퀘어OTF_ac" panose="020B0600000101010101" pitchFamily="34" charset="-127"/>
                </a:rPr>
                <a:t>표</a:t>
              </a:r>
              <a:endParaRPr lang="en-US" altLang="ko-KR" sz="1400" dirty="0">
                <a:solidFill>
                  <a:schemeClr val="bg1"/>
                </a:solidFill>
                <a:latin typeface="나눔스퀘어OTF_ac" panose="020B0600000101010101" pitchFamily="34" charset="-127"/>
                <a:ea typeface="나눔스퀘어OTF_ac" panose="020B0600000101010101" pitchFamily="34" charset="-127"/>
              </a:endParaRPr>
            </a:p>
          </p:txBody>
        </p:sp>
      </p:grpSp>
      <p:sp>
        <p:nvSpPr>
          <p:cNvPr id="3" name="내용 개체 틀 2">
            <a:extLst>
              <a:ext uri="{FF2B5EF4-FFF2-40B4-BE49-F238E27FC236}">
                <a16:creationId xmlns:a16="http://schemas.microsoft.com/office/drawing/2014/main" id="{5ED3B8D7-29AF-7B3D-6D84-DFDC5E20A634}"/>
              </a:ext>
            </a:extLst>
          </p:cNvPr>
          <p:cNvSpPr txBox="1">
            <a:spLocks/>
          </p:cNvSpPr>
          <p:nvPr/>
        </p:nvSpPr>
        <p:spPr>
          <a:xfrm>
            <a:off x="377294"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Conclusion</a:t>
            </a:r>
          </a:p>
        </p:txBody>
      </p:sp>
    </p:spTree>
    <p:extLst>
      <p:ext uri="{BB962C8B-B14F-4D97-AF65-F5344CB8AC3E}">
        <p14:creationId xmlns:p14="http://schemas.microsoft.com/office/powerpoint/2010/main" val="221018116"/>
      </p:ext>
    </p:extLst>
  </p:cSld>
  <p:clrMapOvr>
    <a:masterClrMapping/>
  </p:clrMapOvr>
</p:sld>
</file>

<file path=ppt/slides/slide34.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7" name="직사각형 6"/>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2" name="제목 1"/>
          <p:cNvSpPr>
            <a:spLocks noGrp="1"/>
          </p:cNvSpPr>
          <p:nvPr>
            <p:ph type="title" idx="0"/>
          </p:nvPr>
        </p:nvSpPr>
        <p:spPr>
          <a:xfrm>
            <a:off x="702644" y="336884"/>
            <a:ext cx="10651156" cy="927618"/>
          </a:xfrm>
        </p:spPr>
        <p:txBody>
          <a:bodyPr>
            <a:normAutofit/>
          </a:bodyPr>
          <a:lstStyle/>
          <a:p>
            <a:pPr lvl="0">
              <a:defRPr/>
            </a:pPr>
            <a:r>
              <a:rPr lang="ko-KR" altLang="en-US" sz="3200">
                <a:solidFill>
                  <a:srgbClr val="165982"/>
                </a:solidFill>
                <a:latin typeface="나눔스퀘어OTF_ac ExtraBold"/>
                <a:ea typeface="나눔스퀘어OTF_ac ExtraBold"/>
              </a:rPr>
              <a:t>최종 모형</a:t>
            </a:r>
            <a:endParaRPr lang="ko-KR" altLang="en-US" sz="3200">
              <a:solidFill>
                <a:srgbClr val="165982"/>
              </a:solidFill>
              <a:latin typeface="나눔스퀘어OTF_ac ExtraBold"/>
              <a:ea typeface="나눔스퀘어OTF_ac ExtraBold"/>
            </a:endParaRPr>
          </a:p>
        </p:txBody>
      </p:sp>
      <p:grpSp>
        <p:nvGrpSpPr>
          <p:cNvPr id="9" name="그룹 8"/>
          <p:cNvGrpSpPr/>
          <p:nvPr/>
        </p:nvGrpSpPr>
        <p:grpSpPr>
          <a:xfrm rot="0">
            <a:off x="4897582" y="1064477"/>
            <a:ext cx="2261278" cy="400050"/>
            <a:chOff x="2311400" y="1122328"/>
            <a:chExt cx="1282700" cy="400050"/>
          </a:xfrm>
          <a:solidFill>
            <a:srgbClr val="165982"/>
          </a:solidFill>
        </p:grpSpPr>
        <p:sp>
          <p:nvSpPr>
            <p:cNvPr id="10" name="사각형: 둥근 모서리 9"/>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latin typeface="나눔스퀘어OTF_ac"/>
                <a:ea typeface="나눔스퀘어OTF_ac"/>
              </a:endParaRPr>
            </a:p>
          </p:txBody>
        </p:sp>
        <p:sp>
          <p:nvSpPr>
            <p:cNvPr id="11" name="내용 개체 틀 2"/>
            <p:cNvSpPr txBox="1"/>
            <p:nvPr/>
          </p:nvSpPr>
          <p:spPr>
            <a:xfrm>
              <a:off x="2441543" y="1174750"/>
              <a:ext cx="1044761" cy="347627"/>
            </a:xfrm>
            <a:prstGeom prst="rect">
              <a:avLst/>
            </a:prstGeom>
            <a:grpFill/>
            <a:ln>
              <a:noFill/>
            </a:ln>
          </p:spPr>
          <p:txBody>
            <a:bodyPr vert="horz" lIns="91440" tIns="45720" rIns="91440" bIns="45720">
              <a:normAutofit/>
            </a:bodyPr>
            <a:lstStyle>
              <a:lvl1pPr marL="228600" indent="-228600" algn="l" defTabSz="914400" rtl="0" eaLnBrk="1" latinLnBrk="1"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defRPr/>
              </a:pPr>
              <a:r>
                <a:rPr lang="ko-KR" altLang="en-US" sz="1400">
                  <a:solidFill>
                    <a:schemeClr val="bg1"/>
                  </a:solidFill>
                  <a:latin typeface="나눔스퀘어OTF_ac"/>
                  <a:ea typeface="나눔스퀘어OTF_ac"/>
                </a:rPr>
                <a:t>이상 탐지기 구조도</a:t>
              </a:r>
              <a:endParaRPr lang="en-US" altLang="ko-KR" sz="1400">
                <a:solidFill>
                  <a:schemeClr val="bg1"/>
                </a:solidFill>
                <a:latin typeface="나눔스퀘어OTF_ac"/>
                <a:ea typeface="나눔스퀘어OTF_ac"/>
              </a:endParaRPr>
            </a:p>
          </p:txBody>
        </p:sp>
      </p:grpSp>
      <p:pic>
        <p:nvPicPr>
          <p:cNvPr id="12" name="Picture 2"/>
          <p:cNvPicPr>
            <a:picLocks noChangeAspect="1" noChangeArrowheads="1"/>
          </p:cNvPicPr>
          <p:nvPr/>
        </p:nvPicPr>
        <p:blipFill rotWithShape="1">
          <a:blip r:embed="rId2"/>
          <a:srcRect/>
          <a:stretch>
            <a:fillRect/>
          </a:stretch>
        </p:blipFill>
        <p:spPr>
          <a:xfrm>
            <a:off x="1395837" y="1763831"/>
            <a:ext cx="9264768" cy="4538272"/>
          </a:xfrm>
          <a:prstGeom prst="rect">
            <a:avLst/>
          </a:prstGeom>
          <a:noFill/>
        </p:spPr>
      </p:pic>
      <p:sp>
        <p:nvSpPr>
          <p:cNvPr id="13" name="내용 개체 틀 2"/>
          <p:cNvSpPr txBox="1"/>
          <p:nvPr/>
        </p:nvSpPr>
        <p:spPr>
          <a:xfrm>
            <a:off x="377294" y="219522"/>
            <a:ext cx="1131175" cy="299377"/>
          </a:xfrm>
          <a:prstGeom prst="rect">
            <a:avLst/>
          </a:prstGeom>
        </p:spPr>
        <p:txBody>
          <a:bodyPr vert="horz" lIns="91440" tIns="45720" rIns="91440" bIns="45720">
            <a:normAutofit/>
          </a:bodyPr>
          <a:p>
            <a:pPr marL="0" indent="0" algn="ctr" defTabSz="914400" rtl="0" eaLnBrk="1" latinLnBrk="1" hangingPunct="1">
              <a:lnSpc>
                <a:spcPct val="90000"/>
              </a:lnSpc>
              <a:spcBef>
                <a:spcPts val="1000"/>
              </a:spcBef>
              <a:spcAft>
                <a:spcPts val="0"/>
              </a:spcAft>
              <a:buFont typeface="Arial"/>
              <a:buNone/>
              <a:defRPr/>
            </a:pPr>
            <a:r>
              <a:rPr xmlns:mc="http://schemas.openxmlformats.org/markup-compatibility/2006" xmlns:hp="http://schemas.haansoft.com/office/presentation/8.0" kumimoji="0" lang="en-US" altLang="ko-KR" sz="1400" b="0" i="0" u="none" strike="noStrike" kern="1200" cap="none" spc="0" normalizeH="0" baseline="0" mc:Ignorable="hp" hp:hslEmbossed="0">
                <a:solidFill>
                  <a:srgbClr val="333f4f"/>
                </a:solidFill>
                <a:latin typeface="나눔스퀘어OTF_ac"/>
                <a:ea typeface="나눔스퀘어OTF_ac"/>
              </a:rPr>
              <a:t>Conclusion</a:t>
            </a:r>
            <a:endParaRPr xmlns:mc="http://schemas.openxmlformats.org/markup-compatibility/2006" xmlns:hp="http://schemas.haansoft.com/office/presentation/8.0" kumimoji="0" lang="en-US" altLang="ko-KR" sz="1400" b="0" i="0" u="none" strike="noStrike" kern="1200" cap="none" spc="0" normalizeH="0" baseline="0" mc:Ignorable="hp" hp:hslEmbossed="0">
              <a:solidFill>
                <a:srgbClr val="333f4f"/>
              </a:solidFill>
              <a:latin typeface="나눔스퀘어OTF_ac"/>
              <a:ea typeface="나눔스퀘어OTF_ac"/>
            </a:endParaRPr>
          </a:p>
        </p:txBody>
      </p:sp>
    </p:spTree>
    <p:extLst>
      <p:ext uri="{BB962C8B-B14F-4D97-AF65-F5344CB8AC3E}">
        <p14:creationId xmlns:p14="http://schemas.microsoft.com/office/powerpoint/2010/main" val="2640632763"/>
      </p:ext>
    </p:extLst>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5C1110CD-D52B-F46C-E190-D9340E5EE640}"/>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결론</a:t>
            </a:r>
          </a:p>
        </p:txBody>
      </p:sp>
      <p:sp>
        <p:nvSpPr>
          <p:cNvPr id="5" name="내용 개체 틀 2">
            <a:extLst>
              <a:ext uri="{FF2B5EF4-FFF2-40B4-BE49-F238E27FC236}">
                <a16:creationId xmlns:a16="http://schemas.microsoft.com/office/drawing/2014/main" id="{BBF192BC-8E88-3FF3-78B5-AD10F42F39A7}"/>
              </a:ext>
            </a:extLst>
          </p:cNvPr>
          <p:cNvSpPr txBox="1">
            <a:spLocks/>
          </p:cNvSpPr>
          <p:nvPr/>
        </p:nvSpPr>
        <p:spPr>
          <a:xfrm>
            <a:off x="377294" y="219522"/>
            <a:ext cx="1131175"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Conclusion</a:t>
            </a:r>
          </a:p>
        </p:txBody>
      </p:sp>
      <p:grpSp>
        <p:nvGrpSpPr>
          <p:cNvPr id="62" name="그룹 61">
            <a:extLst>
              <a:ext uri="{FF2B5EF4-FFF2-40B4-BE49-F238E27FC236}">
                <a16:creationId xmlns:a16="http://schemas.microsoft.com/office/drawing/2014/main" id="{A3D21539-001A-34B4-8C2D-7D70EA5B1193}"/>
              </a:ext>
            </a:extLst>
          </p:cNvPr>
          <p:cNvGrpSpPr/>
          <p:nvPr/>
        </p:nvGrpSpPr>
        <p:grpSpPr>
          <a:xfrm>
            <a:off x="4897582" y="1002825"/>
            <a:ext cx="2261278" cy="400050"/>
            <a:chOff x="2311400" y="1122328"/>
            <a:chExt cx="1282700" cy="400050"/>
          </a:xfrm>
          <a:solidFill>
            <a:srgbClr val="165982"/>
          </a:solidFill>
        </p:grpSpPr>
        <p:sp>
          <p:nvSpPr>
            <p:cNvPr id="63" name="사각형: 둥근 모서리 62">
              <a:extLst>
                <a:ext uri="{FF2B5EF4-FFF2-40B4-BE49-F238E27FC236}">
                  <a16:creationId xmlns:a16="http://schemas.microsoft.com/office/drawing/2014/main" id="{5E9BC0BC-C7E3-ECD1-7BD5-9E5A2D0D8FC5}"/>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10240" name="내용 개체 틀 2">
              <a:extLst>
                <a:ext uri="{FF2B5EF4-FFF2-40B4-BE49-F238E27FC236}">
                  <a16:creationId xmlns:a16="http://schemas.microsoft.com/office/drawing/2014/main" id="{D3EDDF81-574D-BE2E-FF95-7C68C05C3CBE}"/>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ko-KR" altLang="en-US" sz="1400" dirty="0">
                  <a:solidFill>
                    <a:schemeClr val="bg1"/>
                  </a:solidFill>
                  <a:latin typeface="나눔스퀘어OTF_ac" panose="020B0600000101010101" pitchFamily="34" charset="-127"/>
                  <a:ea typeface="나눔스퀘어OTF_ac" panose="020B0600000101010101" pitchFamily="34" charset="-127"/>
                </a:rPr>
                <a:t>기대 효과</a:t>
              </a:r>
              <a:endParaRPr lang="en-US" altLang="ko-KR" sz="1400" dirty="0">
                <a:solidFill>
                  <a:schemeClr val="bg1"/>
                </a:solidFill>
                <a:latin typeface="나눔스퀘어OTF_ac" panose="020B0600000101010101" pitchFamily="34" charset="-127"/>
                <a:ea typeface="나눔스퀘어OTF_ac" panose="020B0600000101010101" pitchFamily="34" charset="-127"/>
              </a:endParaRPr>
            </a:p>
          </p:txBody>
        </p:sp>
      </p:grpSp>
      <p:sp>
        <p:nvSpPr>
          <p:cNvPr id="9" name="Google Shape;541;p34">
            <a:extLst>
              <a:ext uri="{FF2B5EF4-FFF2-40B4-BE49-F238E27FC236}">
                <a16:creationId xmlns:a16="http://schemas.microsoft.com/office/drawing/2014/main" id="{3185CDD9-D5B9-8CE9-76BB-AC3581539AAD}"/>
              </a:ext>
            </a:extLst>
          </p:cNvPr>
          <p:cNvSpPr txBox="1">
            <a:spLocks/>
          </p:cNvSpPr>
          <p:nvPr/>
        </p:nvSpPr>
        <p:spPr>
          <a:xfrm>
            <a:off x="953753" y="1541246"/>
            <a:ext cx="10148937" cy="4979869"/>
          </a:xfrm>
          <a:prstGeom prst="rect">
            <a:avLst/>
          </a:prstGeom>
          <a:noFill/>
          <a:ln>
            <a:noFill/>
          </a:ln>
        </p:spPr>
        <p:txBody>
          <a:bodyPr spcFirstLastPara="1" vert="horz" wrap="square" lIns="91425" tIns="45700" rIns="91425" bIns="45700" rtlCol="0" anchor="t" anchorCtr="0">
            <a:normAutofit lnSpcReduction="10000"/>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dk1"/>
              </a:buClr>
              <a:buSzPts val="1800"/>
              <a:buNone/>
            </a:pPr>
            <a:r>
              <a:rPr lang="en-US" altLang="ko-KR" sz="1800" dirty="0">
                <a:latin typeface="나눔스퀘어OTF_ac Bold" panose="020B0600000101010101" pitchFamily="34" charset="-127"/>
                <a:ea typeface="나눔스퀘어OTF_ac Bold" panose="020B0600000101010101" pitchFamily="34" charset="-127"/>
              </a:rPr>
              <a:t>(1) </a:t>
            </a:r>
            <a:r>
              <a:rPr lang="ko-KR" altLang="en-US" sz="1800" dirty="0">
                <a:highlight>
                  <a:srgbClr val="CAE5F6"/>
                </a:highlight>
                <a:latin typeface="나눔스퀘어OTF_ac Bold" panose="020B0600000101010101" pitchFamily="34" charset="-127"/>
                <a:ea typeface="나눔스퀘어OTF_ac Bold" panose="020B0600000101010101" pitchFamily="34" charset="-127"/>
              </a:rPr>
              <a:t>동시에 발생한</a:t>
            </a:r>
            <a:r>
              <a:rPr lang="ko-KR" altLang="en-US" sz="1800" dirty="0">
                <a:latin typeface="나눔스퀘어OTF_ac Bold" panose="020B0600000101010101" pitchFamily="34" charset="-127"/>
                <a:ea typeface="나눔스퀘어OTF_ac Bold" panose="020B0600000101010101" pitchFamily="34" charset="-127"/>
              </a:rPr>
              <a:t> 이상 탐지 가능</a:t>
            </a:r>
          </a:p>
          <a:p>
            <a:pPr>
              <a:buClr>
                <a:schemeClr val="dk1"/>
              </a:buClr>
              <a:buSzPts val="1800"/>
              <a:buFontTx/>
              <a:buChar char="-"/>
            </a:pPr>
            <a:r>
              <a:rPr lang="en-US" altLang="ko-KR" sz="1600" dirty="0">
                <a:latin typeface="나눔스퀘어OTF_ac" panose="020B0600000101010101" pitchFamily="34" charset="-127"/>
                <a:ea typeface="나눔스퀘어OTF_ac" panose="020B0600000101010101" pitchFamily="34" charset="-127"/>
              </a:rPr>
              <a:t>1, 2, 3, 6, 7, 8 </a:t>
            </a:r>
            <a:r>
              <a:rPr lang="ko-KR" altLang="en-US" sz="1600" dirty="0">
                <a:latin typeface="나눔스퀘어OTF_ac" panose="020B0600000101010101" pitchFamily="34" charset="-127"/>
                <a:ea typeface="나눔스퀘어OTF_ac" panose="020B0600000101010101" pitchFamily="34" charset="-127"/>
              </a:rPr>
              <a:t>총 </a:t>
            </a:r>
            <a:r>
              <a:rPr lang="en-US" altLang="ko-KR" sz="1600" dirty="0">
                <a:latin typeface="나눔스퀘어OTF_ac" panose="020B0600000101010101" pitchFamily="34" charset="-127"/>
                <a:ea typeface="나눔스퀘어OTF_ac" panose="020B0600000101010101" pitchFamily="34" charset="-127"/>
              </a:rPr>
              <a:t>6</a:t>
            </a:r>
            <a:r>
              <a:rPr lang="ko-KR" altLang="en-US" sz="1600" dirty="0">
                <a:latin typeface="나눔스퀘어OTF_ac" panose="020B0600000101010101" pitchFamily="34" charset="-127"/>
                <a:ea typeface="나눔스퀘어OTF_ac" panose="020B0600000101010101" pitchFamily="34" charset="-127"/>
              </a:rPr>
              <a:t>개의 이상탐지기가 존재한다</a:t>
            </a:r>
            <a:r>
              <a:rPr lang="en-US" altLang="ko-KR" sz="1600" dirty="0">
                <a:latin typeface="나눔스퀘어OTF_ac" panose="020B0600000101010101" pitchFamily="34" charset="-127"/>
                <a:ea typeface="나눔스퀘어OTF_ac" panose="020B0600000101010101" pitchFamily="34" charset="-127"/>
              </a:rPr>
              <a:t>.</a:t>
            </a:r>
          </a:p>
          <a:p>
            <a:pPr>
              <a:buClr>
                <a:schemeClr val="dk1"/>
              </a:buClr>
              <a:buSzPts val="1800"/>
              <a:buFontTx/>
              <a:buChar char="-"/>
            </a:pPr>
            <a:r>
              <a:rPr lang="ko-KR" altLang="en-US" sz="1600" dirty="0">
                <a:latin typeface="나눔스퀘어OTF_ac" panose="020B0600000101010101" pitchFamily="34" charset="-127"/>
                <a:ea typeface="나눔스퀘어OTF_ac" panose="020B0600000101010101" pitchFamily="34" charset="-127"/>
              </a:rPr>
              <a:t>이상탐지기로 한 개의 이상만을 판단하는 것이 아니라</a:t>
            </a:r>
            <a:r>
              <a:rPr lang="en-US" altLang="ko-KR" sz="1600" dirty="0">
                <a:latin typeface="나눔스퀘어OTF_ac" panose="020B0600000101010101" pitchFamily="34" charset="-127"/>
                <a:ea typeface="나눔스퀘어OTF_ac" panose="020B0600000101010101" pitchFamily="34" charset="-127"/>
              </a:rPr>
              <a:t>, </a:t>
            </a:r>
            <a:r>
              <a:rPr lang="ko-KR" altLang="en-US" sz="1600" dirty="0">
                <a:latin typeface="나눔스퀘어OTF_ac" panose="020B0600000101010101" pitchFamily="34" charset="-127"/>
                <a:ea typeface="나눔스퀘어OTF_ac" panose="020B0600000101010101" pitchFamily="34" charset="-127"/>
              </a:rPr>
              <a:t>동시에 발생한 비정상적인 이상을 모두 탐지할 수 있다</a:t>
            </a:r>
            <a:r>
              <a:rPr lang="en-US" altLang="ko-KR" sz="1600" dirty="0">
                <a:latin typeface="나눔스퀘어OTF_ac" panose="020B0600000101010101" pitchFamily="34" charset="-127"/>
                <a:ea typeface="나눔스퀘어OTF_ac" panose="020B0600000101010101" pitchFamily="34" charset="-127"/>
              </a:rPr>
              <a:t>.</a:t>
            </a:r>
          </a:p>
          <a:p>
            <a:pPr>
              <a:buClr>
                <a:schemeClr val="dk1"/>
              </a:buClr>
              <a:buSzPts val="1800"/>
              <a:buFontTx/>
              <a:buChar char="-"/>
            </a:pPr>
            <a:r>
              <a:rPr lang="ko-KR" altLang="en-US" sz="1600" dirty="0">
                <a:latin typeface="나눔스퀘어OTF_ac" panose="020B0600000101010101" pitchFamily="34" charset="-127"/>
                <a:ea typeface="나눔스퀘어OTF_ac" panose="020B0600000101010101" pitchFamily="34" charset="-127"/>
              </a:rPr>
              <a:t>따라서 각 이상에 맞는 조치를 빠르게 취할 수 있다</a:t>
            </a:r>
            <a:r>
              <a:rPr lang="en-US" altLang="ko-KR" sz="1600" dirty="0">
                <a:latin typeface="나눔스퀘어OTF_ac" panose="020B0600000101010101" pitchFamily="34" charset="-127"/>
                <a:ea typeface="나눔스퀘어OTF_ac" panose="020B0600000101010101" pitchFamily="34" charset="-127"/>
              </a:rPr>
              <a:t>.</a:t>
            </a:r>
          </a:p>
          <a:p>
            <a:pPr>
              <a:buClr>
                <a:schemeClr val="dk1"/>
              </a:buClr>
              <a:buSzPts val="1800"/>
              <a:buFontTx/>
              <a:buChar char="-"/>
            </a:pPr>
            <a:endParaRPr lang="en-US" altLang="ko-KR" sz="1800" dirty="0">
              <a:latin typeface="나눔스퀘어OTF_ac" panose="020B0600000101010101" pitchFamily="34" charset="-127"/>
              <a:ea typeface="나눔스퀘어OTF_ac" panose="020B0600000101010101" pitchFamily="34" charset="-127"/>
            </a:endParaRPr>
          </a:p>
          <a:p>
            <a:pPr marL="0" indent="0">
              <a:buClr>
                <a:schemeClr val="dk1"/>
              </a:buClr>
              <a:buSzPts val="1800"/>
              <a:buNone/>
            </a:pPr>
            <a:r>
              <a:rPr lang="en-US" altLang="ko-KR" sz="1800" dirty="0">
                <a:latin typeface="나눔스퀘어OTF_ac Bold" panose="020B0600000101010101" pitchFamily="34" charset="-127"/>
                <a:ea typeface="나눔스퀘어OTF_ac Bold" panose="020B0600000101010101" pitchFamily="34" charset="-127"/>
              </a:rPr>
              <a:t>(2) </a:t>
            </a:r>
            <a:r>
              <a:rPr lang="ko-KR" altLang="en-US" sz="1800" dirty="0">
                <a:latin typeface="나눔스퀘어OTF_ac Bold" panose="020B0600000101010101" pitchFamily="34" charset="-127"/>
                <a:ea typeface="나눔스퀘어OTF_ac Bold" panose="020B0600000101010101" pitchFamily="34" charset="-127"/>
              </a:rPr>
              <a:t>기존 논문보다 </a:t>
            </a:r>
            <a:r>
              <a:rPr lang="ko-KR" altLang="en-US" sz="1800" dirty="0">
                <a:highlight>
                  <a:srgbClr val="CAE5F6"/>
                </a:highlight>
                <a:latin typeface="나눔스퀘어OTF_ac Bold" panose="020B0600000101010101" pitchFamily="34" charset="-127"/>
                <a:ea typeface="나눔스퀘어OTF_ac Bold" panose="020B0600000101010101" pitchFamily="34" charset="-127"/>
              </a:rPr>
              <a:t>향상된 성능</a:t>
            </a:r>
            <a:r>
              <a:rPr lang="ko-KR" altLang="en-US" sz="1800" dirty="0">
                <a:latin typeface="나눔스퀘어OTF_ac Bold" panose="020B0600000101010101" pitchFamily="34" charset="-127"/>
                <a:ea typeface="나눔스퀘어OTF_ac Bold" panose="020B0600000101010101" pitchFamily="34" charset="-127"/>
              </a:rPr>
              <a:t> 보유</a:t>
            </a:r>
          </a:p>
          <a:p>
            <a:pPr>
              <a:buClr>
                <a:schemeClr val="dk1"/>
              </a:buClr>
              <a:buSzPts val="1800"/>
              <a:buFontTx/>
              <a:buChar char="-"/>
            </a:pPr>
            <a:r>
              <a:rPr lang="ko-KR" altLang="en-US" sz="1600" dirty="0">
                <a:latin typeface="나눔스퀘어OTF_ac" panose="020B0600000101010101" pitchFamily="34" charset="-127"/>
                <a:ea typeface="나눔스퀘어OTF_ac" panose="020B0600000101010101" pitchFamily="34" charset="-127"/>
              </a:rPr>
              <a:t>대부분의 논문에서 </a:t>
            </a:r>
            <a:r>
              <a:rPr lang="en-US" altLang="ko-KR" sz="1600" dirty="0">
                <a:latin typeface="나눔스퀘어OTF_ac" panose="020B0600000101010101" pitchFamily="34" charset="-127"/>
                <a:ea typeface="나눔스퀘어OTF_ac" panose="020B0600000101010101" pitchFamily="34" charset="-127"/>
              </a:rPr>
              <a:t>1</a:t>
            </a:r>
            <a:r>
              <a:rPr lang="ko-KR" altLang="en-US" sz="1600" dirty="0">
                <a:latin typeface="나눔스퀘어OTF_ac" panose="020B0600000101010101" pitchFamily="34" charset="-127"/>
                <a:ea typeface="나눔스퀘어OTF_ac" panose="020B0600000101010101" pitchFamily="34" charset="-127"/>
              </a:rPr>
              <a:t>가지 이상을 탐지하는 단일 이상 탐지기를 구현하는 것을 중점적으로 다루었다</a:t>
            </a:r>
            <a:r>
              <a:rPr lang="en-US" altLang="ko-KR" sz="1600" dirty="0">
                <a:latin typeface="나눔스퀘어OTF_ac" panose="020B0600000101010101" pitchFamily="34" charset="-127"/>
                <a:ea typeface="나눔스퀘어OTF_ac" panose="020B0600000101010101" pitchFamily="34" charset="-127"/>
              </a:rPr>
              <a:t>.</a:t>
            </a:r>
          </a:p>
          <a:p>
            <a:pPr>
              <a:buClr>
                <a:schemeClr val="dk1"/>
              </a:buClr>
              <a:buSzPts val="1800"/>
              <a:buFontTx/>
              <a:buChar char="-"/>
            </a:pPr>
            <a:r>
              <a:rPr lang="ko-KR" altLang="en-US" sz="1600" dirty="0">
                <a:latin typeface="나눔스퀘어OTF_ac" panose="020B0600000101010101" pitchFamily="34" charset="-127"/>
                <a:ea typeface="나눔스퀘어OTF_ac" panose="020B0600000101010101" pitchFamily="34" charset="-127"/>
              </a:rPr>
              <a:t>그러나 우리가 제안한 모형은 최종적으로 </a:t>
            </a:r>
            <a:r>
              <a:rPr lang="en-US" altLang="ko-KR" sz="1600" dirty="0">
                <a:latin typeface="나눔스퀘어OTF_ac" panose="020B0600000101010101" pitchFamily="34" charset="-127"/>
                <a:ea typeface="나눔스퀘어OTF_ac" panose="020B0600000101010101" pitchFamily="34" charset="-127"/>
              </a:rPr>
              <a:t>6</a:t>
            </a:r>
            <a:r>
              <a:rPr lang="ko-KR" altLang="en-US" sz="1600" dirty="0">
                <a:latin typeface="나눔스퀘어OTF_ac" panose="020B0600000101010101" pitchFamily="34" charset="-127"/>
                <a:ea typeface="나눔스퀘어OTF_ac" panose="020B0600000101010101" pitchFamily="34" charset="-127"/>
              </a:rPr>
              <a:t>가지 이상을 분류할 수 있다</a:t>
            </a:r>
            <a:r>
              <a:rPr lang="en-US" altLang="ko-KR" sz="1600" dirty="0">
                <a:latin typeface="나눔스퀘어OTF_ac" panose="020B0600000101010101" pitchFamily="34" charset="-127"/>
                <a:ea typeface="나눔스퀘어OTF_ac" panose="020B0600000101010101" pitchFamily="34" charset="-127"/>
              </a:rPr>
              <a:t>.</a:t>
            </a:r>
          </a:p>
          <a:p>
            <a:pPr>
              <a:buClr>
                <a:schemeClr val="dk1"/>
              </a:buClr>
              <a:buSzPts val="1800"/>
              <a:buFontTx/>
              <a:buChar char="-"/>
            </a:pPr>
            <a:r>
              <a:rPr lang="ko-KR" altLang="en-US" sz="1600" dirty="0">
                <a:latin typeface="나눔스퀘어OTF_ac" panose="020B0600000101010101" pitchFamily="34" charset="-127"/>
                <a:ea typeface="나눔스퀘어OTF_ac" panose="020B0600000101010101" pitchFamily="34" charset="-127"/>
              </a:rPr>
              <a:t>도메인 분석을 기반으로 각 이상에 맞게 모형을 개발하여 기존 연구에서 제시된 </a:t>
            </a:r>
            <a:r>
              <a:rPr lang="en-US" altLang="ko-KR" sz="1600" dirty="0">
                <a:latin typeface="나눔스퀘어OTF_ac" panose="020B0600000101010101" pitchFamily="34" charset="-127"/>
                <a:ea typeface="나눔스퀘어OTF_ac" panose="020B0600000101010101" pitchFamily="34" charset="-127"/>
              </a:rPr>
              <a:t>f1-score</a:t>
            </a:r>
            <a:r>
              <a:rPr lang="ko-KR" altLang="en-US" sz="1600" dirty="0">
                <a:latin typeface="나눔스퀘어OTF_ac" panose="020B0600000101010101" pitchFamily="34" charset="-127"/>
                <a:ea typeface="나눔스퀘어OTF_ac" panose="020B0600000101010101" pitchFamily="34" charset="-127"/>
              </a:rPr>
              <a:t>보다 향상된 성능을 보인다</a:t>
            </a:r>
            <a:r>
              <a:rPr lang="en-US" altLang="ko-KR" sz="1600" dirty="0">
                <a:latin typeface="나눔스퀘어OTF_ac" panose="020B0600000101010101" pitchFamily="34" charset="-127"/>
                <a:ea typeface="나눔스퀘어OTF_ac" panose="020B0600000101010101" pitchFamily="34" charset="-127"/>
              </a:rPr>
              <a:t>.</a:t>
            </a:r>
          </a:p>
          <a:p>
            <a:pPr marL="0" indent="0">
              <a:buClr>
                <a:schemeClr val="dk1"/>
              </a:buClr>
              <a:buSzPts val="1800"/>
              <a:buNone/>
            </a:pPr>
            <a:endParaRPr lang="en-US" altLang="ko-KR" sz="1800" dirty="0">
              <a:latin typeface="나눔스퀘어OTF_ac" panose="020B0600000101010101" pitchFamily="34" charset="-127"/>
              <a:ea typeface="나눔스퀘어OTF_ac" panose="020B0600000101010101" pitchFamily="34" charset="-127"/>
            </a:endParaRPr>
          </a:p>
          <a:p>
            <a:pPr marL="0" indent="0">
              <a:buClr>
                <a:schemeClr val="dk1"/>
              </a:buClr>
              <a:buSzPts val="1800"/>
              <a:buNone/>
            </a:pPr>
            <a:r>
              <a:rPr lang="en-US" altLang="ko-KR" sz="1800" dirty="0">
                <a:latin typeface="나눔스퀘어OTF_ac Bold" panose="020B0600000101010101" pitchFamily="34" charset="-127"/>
                <a:ea typeface="나눔스퀘어OTF_ac Bold" panose="020B0600000101010101" pitchFamily="34" charset="-127"/>
              </a:rPr>
              <a:t>(3) </a:t>
            </a:r>
            <a:r>
              <a:rPr lang="ko-KR" altLang="en-US" sz="1800" dirty="0">
                <a:latin typeface="나눔스퀘어OTF_ac Bold" panose="020B0600000101010101" pitchFamily="34" charset="-127"/>
                <a:ea typeface="나눔스퀘어OTF_ac Bold" panose="020B0600000101010101" pitchFamily="34" charset="-127"/>
              </a:rPr>
              <a:t>대회 주최기관의 </a:t>
            </a:r>
            <a:r>
              <a:rPr lang="ko-KR" altLang="en-US" sz="1800" dirty="0">
                <a:highlight>
                  <a:srgbClr val="CAE5F6"/>
                </a:highlight>
                <a:latin typeface="나눔스퀘어OTF_ac Bold" panose="020B0600000101010101" pitchFamily="34" charset="-127"/>
                <a:ea typeface="나눔스퀘어OTF_ac Bold" panose="020B0600000101010101" pitchFamily="34" charset="-127"/>
              </a:rPr>
              <a:t>실행 환경</a:t>
            </a:r>
            <a:r>
              <a:rPr lang="ko-KR" altLang="en-US" sz="1800" dirty="0">
                <a:latin typeface="나눔스퀘어OTF_ac Bold" panose="020B0600000101010101" pitchFamily="34" charset="-127"/>
                <a:ea typeface="나눔스퀘어OTF_ac Bold" panose="020B0600000101010101" pitchFamily="34" charset="-127"/>
              </a:rPr>
              <a:t>에서 구현 가능</a:t>
            </a:r>
          </a:p>
          <a:p>
            <a:pPr>
              <a:buClr>
                <a:schemeClr val="dk1"/>
              </a:buClr>
              <a:buSzPts val="1800"/>
              <a:buFontTx/>
              <a:buChar char="-"/>
            </a:pPr>
            <a:r>
              <a:rPr lang="ko-KR" altLang="en-US" sz="1600" dirty="0">
                <a:latin typeface="나눔스퀘어OTF_ac" panose="020B0600000101010101" pitchFamily="34" charset="-127"/>
                <a:ea typeface="나눔스퀘어OTF_ac" panose="020B0600000101010101" pitchFamily="34" charset="-127"/>
              </a:rPr>
              <a:t>최대한 컴퓨팅 자원을 사용하지 않기 위해 </a:t>
            </a:r>
            <a:r>
              <a:rPr lang="ko-KR" altLang="en-US" sz="1600" dirty="0" err="1">
                <a:latin typeface="나눔스퀘어OTF_ac" panose="020B0600000101010101" pitchFamily="34" charset="-127"/>
                <a:ea typeface="나눔스퀘어OTF_ac" panose="020B0600000101010101" pitchFamily="34" charset="-127"/>
              </a:rPr>
              <a:t>딥러닝보다</a:t>
            </a:r>
            <a:r>
              <a:rPr lang="ko-KR" altLang="en-US" sz="1600" dirty="0">
                <a:latin typeface="나눔스퀘어OTF_ac" panose="020B0600000101010101" pitchFamily="34" charset="-127"/>
                <a:ea typeface="나눔스퀘어OTF_ac" panose="020B0600000101010101" pitchFamily="34" charset="-127"/>
              </a:rPr>
              <a:t> </a:t>
            </a:r>
            <a:r>
              <a:rPr lang="ko-KR" altLang="en-US" sz="1600" dirty="0" err="1">
                <a:latin typeface="나눔스퀘어OTF_ac" panose="020B0600000101010101" pitchFamily="34" charset="-127"/>
                <a:ea typeface="나눔스퀘어OTF_ac" panose="020B0600000101010101" pitchFamily="34" charset="-127"/>
              </a:rPr>
              <a:t>머신러닝</a:t>
            </a:r>
            <a:r>
              <a:rPr lang="ko-KR" altLang="en-US" sz="1600" dirty="0">
                <a:latin typeface="나눔스퀘어OTF_ac" panose="020B0600000101010101" pitchFamily="34" charset="-127"/>
                <a:ea typeface="나눔스퀘어OTF_ac" panose="020B0600000101010101" pitchFamily="34" charset="-127"/>
              </a:rPr>
              <a:t> 기법에 치중하여 모델을 구현했다</a:t>
            </a:r>
            <a:r>
              <a:rPr lang="en-US" altLang="ko-KR" sz="1600" dirty="0">
                <a:latin typeface="나눔스퀘어OTF_ac" panose="020B0600000101010101" pitchFamily="34" charset="-127"/>
                <a:ea typeface="나눔스퀘어OTF_ac" panose="020B0600000101010101" pitchFamily="34" charset="-127"/>
              </a:rPr>
              <a:t>.</a:t>
            </a:r>
          </a:p>
          <a:p>
            <a:pPr>
              <a:buClr>
                <a:schemeClr val="dk1"/>
              </a:buClr>
              <a:buSzPts val="1800"/>
              <a:buFontTx/>
              <a:buChar char="-"/>
            </a:pPr>
            <a:r>
              <a:rPr lang="ko-KR" altLang="en-US" sz="1600" dirty="0">
                <a:latin typeface="나눔스퀘어OTF_ac" panose="020B0600000101010101" pitchFamily="34" charset="-127"/>
                <a:ea typeface="나눔스퀘어OTF_ac" panose="020B0600000101010101" pitchFamily="34" charset="-127"/>
              </a:rPr>
              <a:t>모형 복잡도를 최소화하여 </a:t>
            </a:r>
            <a:r>
              <a:rPr lang="en-US" altLang="ko-KR" sz="1600" dirty="0">
                <a:latin typeface="나눔스퀘어OTF_ac" panose="020B0600000101010101" pitchFamily="34" charset="-127"/>
                <a:ea typeface="나눔스퀘어OTF_ac" panose="020B0600000101010101" pitchFamily="34" charset="-127"/>
              </a:rPr>
              <a:t>CPU </a:t>
            </a:r>
            <a:r>
              <a:rPr lang="ko-KR" altLang="en-US" sz="1600" dirty="0">
                <a:latin typeface="나눔스퀘어OTF_ac" panose="020B0600000101010101" pitchFamily="34" charset="-127"/>
                <a:ea typeface="나눔스퀘어OTF_ac" panose="020B0600000101010101" pitchFamily="34" charset="-127"/>
              </a:rPr>
              <a:t>환경에서 이용할 수 있도록 구현했다</a:t>
            </a:r>
            <a:r>
              <a:rPr lang="en-US" altLang="ko-KR" sz="1600" dirty="0">
                <a:latin typeface="나눔스퀘어OTF_ac" panose="020B0600000101010101" pitchFamily="34" charset="-127"/>
                <a:ea typeface="나눔스퀘어OTF_ac" panose="020B0600000101010101" pitchFamily="34" charset="-127"/>
              </a:rPr>
              <a:t>.</a:t>
            </a:r>
          </a:p>
          <a:p>
            <a:pPr>
              <a:buClr>
                <a:schemeClr val="dk1"/>
              </a:buClr>
              <a:buSzPts val="1800"/>
              <a:buFontTx/>
              <a:buChar char="-"/>
            </a:pPr>
            <a:r>
              <a:rPr lang="en-US" altLang="ko-KR" sz="1600" dirty="0">
                <a:latin typeface="나눔스퀘어OTF_ac" panose="020B0600000101010101" pitchFamily="34" charset="-127"/>
                <a:ea typeface="나눔스퀘어OTF_ac" panose="020B0600000101010101" pitchFamily="34" charset="-127"/>
              </a:rPr>
              <a:t>GPU</a:t>
            </a:r>
            <a:r>
              <a:rPr lang="ko-KR" altLang="en-US" sz="1600" dirty="0">
                <a:latin typeface="나눔스퀘어OTF_ac" panose="020B0600000101010101" pitchFamily="34" charset="-127"/>
                <a:ea typeface="나눔스퀘어OTF_ac" panose="020B0600000101010101" pitchFamily="34" charset="-127"/>
              </a:rPr>
              <a:t>를 활용하지 않는 </a:t>
            </a:r>
            <a:r>
              <a:rPr lang="en-US" altLang="ko-KR" sz="1600" dirty="0">
                <a:latin typeface="나눔스퀘어OTF_ac" panose="020B0600000101010101" pitchFamily="34" charset="-127"/>
                <a:ea typeface="나눔스퀘어OTF_ac" panose="020B0600000101010101" pitchFamily="34" charset="-127"/>
              </a:rPr>
              <a:t>Web </a:t>
            </a:r>
            <a:r>
              <a:rPr lang="ko-KR" altLang="en-US" sz="1600" dirty="0">
                <a:latin typeface="나눔스퀘어OTF_ac" panose="020B0600000101010101" pitchFamily="34" charset="-127"/>
                <a:ea typeface="나눔스퀘어OTF_ac" panose="020B0600000101010101" pitchFamily="34" charset="-127"/>
              </a:rPr>
              <a:t>기반 플랫폼 환경에서도 정확하고 빠른 이상 탐지가 가능할 것으로 판단된다</a:t>
            </a:r>
            <a:r>
              <a:rPr lang="en-US" altLang="ko-KR" sz="1600" dirty="0">
                <a:latin typeface="나눔스퀘어OTF_ac" panose="020B0600000101010101" pitchFamily="34" charset="-127"/>
                <a:ea typeface="나눔스퀘어OTF_ac" panose="020B0600000101010101" pitchFamily="34" charset="-127"/>
              </a:rPr>
              <a:t>. </a:t>
            </a:r>
          </a:p>
        </p:txBody>
      </p:sp>
    </p:spTree>
    <p:extLst>
      <p:ext uri="{BB962C8B-B14F-4D97-AF65-F5344CB8AC3E}">
        <p14:creationId xmlns:p14="http://schemas.microsoft.com/office/powerpoint/2010/main" val="7865671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19F0E5AB-9BF1-4AF5-BC12-61662BE00765}"/>
              </a:ext>
            </a:extLst>
          </p:cNvPr>
          <p:cNvSpPr/>
          <p:nvPr/>
        </p:nvSpPr>
        <p:spPr>
          <a:xfrm>
            <a:off x="0" y="0"/>
            <a:ext cx="12192000" cy="6858000"/>
          </a:xfrm>
          <a:prstGeom prst="rect">
            <a:avLst/>
          </a:prstGeom>
          <a:solidFill>
            <a:srgbClr val="EEB8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a:extLst>
              <a:ext uri="{FF2B5EF4-FFF2-40B4-BE49-F238E27FC236}">
                <a16:creationId xmlns:a16="http://schemas.microsoft.com/office/drawing/2014/main" id="{275080E5-4575-4CFE-8326-81A6CB2CBCAE}"/>
              </a:ext>
            </a:extLst>
          </p:cNvPr>
          <p:cNvSpPr/>
          <p:nvPr/>
        </p:nvSpPr>
        <p:spPr>
          <a:xfrm>
            <a:off x="4323181" y="0"/>
            <a:ext cx="3545633" cy="3453857"/>
          </a:xfrm>
          <a:prstGeom prst="rect">
            <a:avLst/>
          </a:prstGeom>
          <a:solidFill>
            <a:srgbClr val="165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나눔스퀘어OTF_ac Bold" panose="020B0600000101010101" pitchFamily="34" charset="-127"/>
              <a:ea typeface="나눔스퀘어OTF_ac Bold" panose="020B0600000101010101" pitchFamily="34" charset="-127"/>
            </a:endParaRPr>
          </a:p>
        </p:txBody>
      </p:sp>
      <p:sp>
        <p:nvSpPr>
          <p:cNvPr id="2" name="제목 1">
            <a:extLst>
              <a:ext uri="{FF2B5EF4-FFF2-40B4-BE49-F238E27FC236}">
                <a16:creationId xmlns:a16="http://schemas.microsoft.com/office/drawing/2014/main" id="{CB229CBD-F4AB-4289-B0D6-8690FA115D33}"/>
              </a:ext>
            </a:extLst>
          </p:cNvPr>
          <p:cNvSpPr>
            <a:spLocks noGrp="1"/>
          </p:cNvSpPr>
          <p:nvPr>
            <p:ph type="ctrTitle"/>
          </p:nvPr>
        </p:nvSpPr>
        <p:spPr>
          <a:xfrm>
            <a:off x="1258006" y="1228119"/>
            <a:ext cx="9478879" cy="2121567"/>
          </a:xfrm>
        </p:spPr>
        <p:txBody>
          <a:bodyPr>
            <a:noAutofit/>
          </a:bodyPr>
          <a:lstStyle/>
          <a:p>
            <a:br>
              <a:rPr lang="ko-KR" altLang="en-US" sz="3600" dirty="0">
                <a:solidFill>
                  <a:srgbClr val="EFF1F5"/>
                </a:solidFill>
                <a:latin typeface="나눔스퀘어OTF_ac Bold" panose="020B0600000101010101" pitchFamily="34" charset="-127"/>
                <a:ea typeface="나눔스퀘어OTF_ac Bold" panose="020B0600000101010101" pitchFamily="34" charset="-127"/>
              </a:rPr>
            </a:br>
            <a:r>
              <a:rPr lang="ko-KR" altLang="en-US" sz="3600" dirty="0">
                <a:solidFill>
                  <a:srgbClr val="EFF1F5"/>
                </a:solidFill>
                <a:latin typeface="나눔스퀘어OTF_ac Bold" panose="020B0600000101010101" pitchFamily="34" charset="-127"/>
                <a:ea typeface="나눔스퀘어OTF_ac Bold" panose="020B0600000101010101" pitchFamily="34" charset="-127"/>
              </a:rPr>
              <a:t> </a:t>
            </a:r>
            <a:r>
              <a:rPr lang="en-US" altLang="ko-KR" sz="3600" dirty="0">
                <a:solidFill>
                  <a:srgbClr val="EFF1F5"/>
                </a:solidFill>
                <a:latin typeface="나눔스퀘어OTF_ac Bold" panose="020B0600000101010101" pitchFamily="34" charset="-127"/>
                <a:ea typeface="나눔스퀘어OTF_ac Bold" panose="020B0600000101010101" pitchFamily="34" charset="-127"/>
              </a:rPr>
              <a:t>Thank You</a:t>
            </a:r>
            <a:endParaRPr lang="ko-KR" altLang="en-US" sz="3600" dirty="0">
              <a:solidFill>
                <a:srgbClr val="EFF1F5"/>
              </a:solidFill>
              <a:latin typeface="나눔스퀘어OTF_ac Bold" panose="020B0600000101010101" pitchFamily="34" charset="-127"/>
              <a:ea typeface="나눔스퀘어OTF_ac Bold" panose="020B0600000101010101" pitchFamily="34" charset="-127"/>
            </a:endParaRPr>
          </a:p>
        </p:txBody>
      </p:sp>
      <p:sp>
        <p:nvSpPr>
          <p:cNvPr id="6" name="직사각형 5">
            <a:extLst>
              <a:ext uri="{FF2B5EF4-FFF2-40B4-BE49-F238E27FC236}">
                <a16:creationId xmlns:a16="http://schemas.microsoft.com/office/drawing/2014/main" id="{86EE3BBD-ED95-47DF-A202-3B5D109E3854}"/>
              </a:ext>
            </a:extLst>
          </p:cNvPr>
          <p:cNvSpPr/>
          <p:nvPr/>
        </p:nvSpPr>
        <p:spPr>
          <a:xfrm>
            <a:off x="378593" y="356135"/>
            <a:ext cx="11434813" cy="615054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부제목 2">
            <a:extLst>
              <a:ext uri="{FF2B5EF4-FFF2-40B4-BE49-F238E27FC236}">
                <a16:creationId xmlns:a16="http://schemas.microsoft.com/office/drawing/2014/main" id="{1FA32A80-799A-D88E-DB57-950391A30D4F}"/>
              </a:ext>
            </a:extLst>
          </p:cNvPr>
          <p:cNvSpPr txBox="1">
            <a:spLocks/>
          </p:cNvSpPr>
          <p:nvPr/>
        </p:nvSpPr>
        <p:spPr>
          <a:xfrm>
            <a:off x="1259884" y="4001261"/>
            <a:ext cx="9672225" cy="2500604"/>
          </a:xfrm>
          <a:prstGeom prst="rect">
            <a:avLst/>
          </a:prstGeom>
        </p:spPr>
        <p:txBody>
          <a:bodyPr vert="horz" lIns="91440" tIns="45720" rIns="91440" bIns="45720" rtlCol="0">
            <a:normAutofit/>
          </a:bodyPr>
          <a:lstStyle>
            <a:lvl1pPr marL="0" indent="0" algn="ctr" defTabSz="914400" rtl="0" eaLnBrk="1" latinLnBrk="1"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1"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1"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ko-KR" sz="1600" dirty="0">
                <a:solidFill>
                  <a:srgbClr val="165982"/>
                </a:solidFill>
                <a:latin typeface="나눔스퀘어OTF_ac" panose="020B0600000101010101" pitchFamily="34" charset="-127"/>
                <a:ea typeface="나눔스퀘어OTF_ac" panose="020B0600000101010101" pitchFamily="34" charset="-127"/>
              </a:rPr>
              <a:t>Reference List</a:t>
            </a:r>
            <a:endParaRPr lang="en-US" altLang="ko-KR" sz="1200" dirty="0">
              <a:solidFill>
                <a:srgbClr val="165982"/>
              </a:solidFill>
              <a:latin typeface="나눔스퀘어OTF_ac" panose="020B0600000101010101" pitchFamily="34" charset="-127"/>
              <a:ea typeface="나눔스퀘어OTF_ac" panose="020B0600000101010101" pitchFamily="34" charset="-127"/>
            </a:endParaRPr>
          </a:p>
          <a:p>
            <a:pPr algn="l"/>
            <a:r>
              <a:rPr lang="en-US" altLang="ko-KR" sz="1200" dirty="0">
                <a:solidFill>
                  <a:srgbClr val="165982"/>
                </a:solidFill>
                <a:latin typeface="나눔스퀘어OTF_ac" panose="020B0600000101010101" pitchFamily="34" charset="-127"/>
                <a:ea typeface="나눔스퀘어OTF_ac" panose="020B0600000101010101" pitchFamily="34" charset="-127"/>
              </a:rPr>
              <a:t>[1] Andre Paulo Ferreira Machado, Ricardo Emanuel Vaz Vargas, Patrick Marques </a:t>
            </a:r>
            <a:r>
              <a:rPr lang="en-US" altLang="ko-KR" sz="1200" dirty="0" err="1">
                <a:solidFill>
                  <a:srgbClr val="165982"/>
                </a:solidFill>
                <a:latin typeface="나눔스퀘어OTF_ac" panose="020B0600000101010101" pitchFamily="34" charset="-127"/>
                <a:ea typeface="나눔스퀘어OTF_ac" panose="020B0600000101010101" pitchFamily="34" charset="-127"/>
              </a:rPr>
              <a:t>Ciarelli</a:t>
            </a:r>
            <a:r>
              <a:rPr lang="en-US" altLang="ko-KR" sz="1200" dirty="0">
                <a:solidFill>
                  <a:srgbClr val="165982"/>
                </a:solidFill>
                <a:latin typeface="나눔스퀘어OTF_ac" panose="020B0600000101010101" pitchFamily="34" charset="-127"/>
                <a:ea typeface="나눔스퀘어OTF_ac" panose="020B0600000101010101" pitchFamily="34" charset="-127"/>
              </a:rPr>
              <a:t>, Celso Jose </a:t>
            </a:r>
            <a:r>
              <a:rPr lang="en-US" altLang="ko-KR" sz="1200" dirty="0" err="1">
                <a:solidFill>
                  <a:srgbClr val="165982"/>
                </a:solidFill>
                <a:latin typeface="나눔스퀘어OTF_ac" panose="020B0600000101010101" pitchFamily="34" charset="-127"/>
                <a:ea typeface="나눔스퀘어OTF_ac" panose="020B0600000101010101" pitchFamily="34" charset="-127"/>
              </a:rPr>
              <a:t>Munaro</a:t>
            </a:r>
            <a:r>
              <a:rPr lang="en-US" altLang="ko-KR" sz="1200" dirty="0">
                <a:solidFill>
                  <a:srgbClr val="165982"/>
                </a:solidFill>
                <a:latin typeface="나눔스퀘어OTF_ac" panose="020B0600000101010101" pitchFamily="34" charset="-127"/>
                <a:ea typeface="나눔스퀘어OTF_ac" panose="020B0600000101010101" pitchFamily="34" charset="-127"/>
              </a:rPr>
              <a:t>, “Improving performance of one-class classifiers applied to anomaly detection in oil wells”, Journal of Petroleum Science and Engineering, Volume 218, 2022, 110983, ISSN 0920-4105</a:t>
            </a:r>
          </a:p>
          <a:p>
            <a:pPr algn="l"/>
            <a:r>
              <a:rPr lang="en-US" altLang="ko-KR" sz="1200" dirty="0">
                <a:solidFill>
                  <a:srgbClr val="165982"/>
                </a:solidFill>
                <a:latin typeface="나눔스퀘어OTF_ac" panose="020B0600000101010101" pitchFamily="34" charset="-127"/>
                <a:ea typeface="나눔스퀘어OTF_ac" panose="020B0600000101010101" pitchFamily="34" charset="-127"/>
              </a:rPr>
              <a:t>[2] Nida Aslam, Irfan Ullah Khan, Aisha </a:t>
            </a:r>
            <a:r>
              <a:rPr lang="en-US" altLang="ko-KR" sz="1200" dirty="0" err="1">
                <a:solidFill>
                  <a:srgbClr val="165982"/>
                </a:solidFill>
                <a:latin typeface="나눔스퀘어OTF_ac" panose="020B0600000101010101" pitchFamily="34" charset="-127"/>
                <a:ea typeface="나눔스퀘어OTF_ac" panose="020B0600000101010101" pitchFamily="34" charset="-127"/>
              </a:rPr>
              <a:t>Alansari</a:t>
            </a:r>
            <a:r>
              <a:rPr lang="en-US" altLang="ko-KR" sz="1200" dirty="0">
                <a:solidFill>
                  <a:srgbClr val="165982"/>
                </a:solidFill>
                <a:latin typeface="나눔스퀘어OTF_ac" panose="020B0600000101010101" pitchFamily="34" charset="-127"/>
                <a:ea typeface="나눔스퀘어OTF_ac" panose="020B0600000101010101" pitchFamily="34" charset="-127"/>
              </a:rPr>
              <a:t>, Marah </a:t>
            </a:r>
            <a:r>
              <a:rPr lang="en-US" altLang="ko-KR" sz="1200" dirty="0" err="1">
                <a:solidFill>
                  <a:srgbClr val="165982"/>
                </a:solidFill>
                <a:latin typeface="나눔스퀘어OTF_ac" panose="020B0600000101010101" pitchFamily="34" charset="-127"/>
                <a:ea typeface="나눔스퀘어OTF_ac" panose="020B0600000101010101" pitchFamily="34" charset="-127"/>
              </a:rPr>
              <a:t>Alrammah</a:t>
            </a:r>
            <a:r>
              <a:rPr lang="en-US" altLang="ko-KR" sz="1200" dirty="0">
                <a:solidFill>
                  <a:srgbClr val="165982"/>
                </a:solidFill>
                <a:latin typeface="나눔스퀘어OTF_ac" panose="020B0600000101010101" pitchFamily="34" charset="-127"/>
                <a:ea typeface="나눔스퀘어OTF_ac" panose="020B0600000101010101" pitchFamily="34" charset="-127"/>
              </a:rPr>
              <a:t>, </a:t>
            </a:r>
            <a:r>
              <a:rPr lang="en-US" altLang="ko-KR" sz="1200" dirty="0" err="1">
                <a:solidFill>
                  <a:srgbClr val="165982"/>
                </a:solidFill>
                <a:latin typeface="나눔스퀘어OTF_ac" panose="020B0600000101010101" pitchFamily="34" charset="-127"/>
                <a:ea typeface="나눔스퀘어OTF_ac" panose="020B0600000101010101" pitchFamily="34" charset="-127"/>
              </a:rPr>
              <a:t>Atheer</a:t>
            </a:r>
            <a:r>
              <a:rPr lang="en-US" altLang="ko-KR" sz="1200" dirty="0">
                <a:solidFill>
                  <a:srgbClr val="165982"/>
                </a:solidFill>
                <a:latin typeface="나눔스퀘어OTF_ac" panose="020B0600000101010101" pitchFamily="34" charset="-127"/>
                <a:ea typeface="나눔스퀘어OTF_ac" panose="020B0600000101010101" pitchFamily="34" charset="-127"/>
              </a:rPr>
              <a:t> </a:t>
            </a:r>
            <a:r>
              <a:rPr lang="en-US" altLang="ko-KR" sz="1200" dirty="0" err="1">
                <a:solidFill>
                  <a:srgbClr val="165982"/>
                </a:solidFill>
                <a:latin typeface="나눔스퀘어OTF_ac" panose="020B0600000101010101" pitchFamily="34" charset="-127"/>
                <a:ea typeface="나눔스퀘어OTF_ac" panose="020B0600000101010101" pitchFamily="34" charset="-127"/>
              </a:rPr>
              <a:t>Alghwairy</a:t>
            </a:r>
            <a:r>
              <a:rPr lang="en-US" altLang="ko-KR" sz="1200" dirty="0">
                <a:solidFill>
                  <a:srgbClr val="165982"/>
                </a:solidFill>
                <a:latin typeface="나눔스퀘어OTF_ac" panose="020B0600000101010101" pitchFamily="34" charset="-127"/>
                <a:ea typeface="나눔스퀘어OTF_ac" panose="020B0600000101010101" pitchFamily="34" charset="-127"/>
              </a:rPr>
              <a:t>, Rahaf </a:t>
            </a:r>
            <a:r>
              <a:rPr lang="en-US" altLang="ko-KR" sz="1200" dirty="0" err="1">
                <a:solidFill>
                  <a:srgbClr val="165982"/>
                </a:solidFill>
                <a:latin typeface="나눔스퀘어OTF_ac" panose="020B0600000101010101" pitchFamily="34" charset="-127"/>
                <a:ea typeface="나눔스퀘어OTF_ac" panose="020B0600000101010101" pitchFamily="34" charset="-127"/>
              </a:rPr>
              <a:t>Alqahtani</a:t>
            </a:r>
            <a:r>
              <a:rPr lang="en-US" altLang="ko-KR" sz="1200" dirty="0">
                <a:solidFill>
                  <a:srgbClr val="165982"/>
                </a:solidFill>
                <a:latin typeface="나눔스퀘어OTF_ac" panose="020B0600000101010101" pitchFamily="34" charset="-127"/>
                <a:ea typeface="나눔스퀘어OTF_ac" panose="020B0600000101010101" pitchFamily="34" charset="-127"/>
              </a:rPr>
              <a:t>, Razan </a:t>
            </a:r>
            <a:r>
              <a:rPr lang="en-US" altLang="ko-KR" sz="1200" dirty="0" err="1">
                <a:solidFill>
                  <a:srgbClr val="165982"/>
                </a:solidFill>
                <a:latin typeface="나눔스퀘어OTF_ac" panose="020B0600000101010101" pitchFamily="34" charset="-127"/>
                <a:ea typeface="나눔스퀘어OTF_ac" panose="020B0600000101010101" pitchFamily="34" charset="-127"/>
              </a:rPr>
              <a:t>Alqahtani</a:t>
            </a:r>
            <a:r>
              <a:rPr lang="en-US" altLang="ko-KR" sz="1200" dirty="0">
                <a:solidFill>
                  <a:srgbClr val="165982"/>
                </a:solidFill>
                <a:latin typeface="나눔스퀘어OTF_ac" panose="020B0600000101010101" pitchFamily="34" charset="-127"/>
                <a:ea typeface="나눔스퀘어OTF_ac" panose="020B0600000101010101" pitchFamily="34" charset="-127"/>
              </a:rPr>
              <a:t>, Maryam </a:t>
            </a:r>
            <a:r>
              <a:rPr lang="en-US" altLang="ko-KR" sz="1200" dirty="0" err="1">
                <a:solidFill>
                  <a:srgbClr val="165982"/>
                </a:solidFill>
                <a:latin typeface="나눔스퀘어OTF_ac" panose="020B0600000101010101" pitchFamily="34" charset="-127"/>
                <a:ea typeface="나눔스퀘어OTF_ac" panose="020B0600000101010101" pitchFamily="34" charset="-127"/>
              </a:rPr>
              <a:t>Almushikes</a:t>
            </a:r>
            <a:r>
              <a:rPr lang="en-US" altLang="ko-KR" sz="1200" dirty="0">
                <a:solidFill>
                  <a:srgbClr val="165982"/>
                </a:solidFill>
                <a:latin typeface="나눔스퀘어OTF_ac" panose="020B0600000101010101" pitchFamily="34" charset="-127"/>
                <a:ea typeface="나눔스퀘어OTF_ac" panose="020B0600000101010101" pitchFamily="34" charset="-127"/>
              </a:rPr>
              <a:t>, Mohammed AL Hashim, "Anomaly Detection Using Explainable Random Forest for the Prediction of Undesirable Events in Oil Wells", Applied Computational Intelligence and Soft Computing, vol. 2022, Article ID 1558381, 14 pages, 2022. https://doi.org/10.1155/2022/1558381</a:t>
            </a:r>
          </a:p>
          <a:p>
            <a:pPr algn="l"/>
            <a:r>
              <a:rPr lang="en-US" altLang="ko-KR" sz="1200" dirty="0">
                <a:solidFill>
                  <a:srgbClr val="165982"/>
                </a:solidFill>
                <a:latin typeface="나눔스퀘어OTF_ac" panose="020B0600000101010101" pitchFamily="34" charset="-127"/>
                <a:ea typeface="나눔스퀘어OTF_ac" panose="020B0600000101010101" pitchFamily="34" charset="-127"/>
              </a:rPr>
              <a:t>[3] E. M. Turan and J. </a:t>
            </a:r>
            <a:r>
              <a:rPr lang="en-US" altLang="ko-KR" sz="1200" dirty="0" err="1">
                <a:solidFill>
                  <a:srgbClr val="165982"/>
                </a:solidFill>
                <a:latin typeface="나눔스퀘어OTF_ac" panose="020B0600000101010101" pitchFamily="34" charset="-127"/>
                <a:ea typeface="나눔스퀘어OTF_ac" panose="020B0600000101010101" pitchFamily="34" charset="-127"/>
              </a:rPr>
              <a:t>Jaschke</a:t>
            </a:r>
            <a:r>
              <a:rPr lang="en-US" altLang="ko-KR" sz="1200" dirty="0">
                <a:solidFill>
                  <a:srgbClr val="165982"/>
                </a:solidFill>
                <a:latin typeface="나눔스퀘어OTF_ac" panose="020B0600000101010101" pitchFamily="34" charset="-127"/>
                <a:ea typeface="나눔스퀘어OTF_ac" panose="020B0600000101010101" pitchFamily="34" charset="-127"/>
              </a:rPr>
              <a:t>, "Classification of undesirable events in oil well operation," 2021 23rd International Conference on Process Control (PC), </a:t>
            </a:r>
            <a:r>
              <a:rPr lang="en-US" altLang="ko-KR" sz="1200" dirty="0" err="1">
                <a:solidFill>
                  <a:srgbClr val="165982"/>
                </a:solidFill>
                <a:latin typeface="나눔스퀘어OTF_ac" panose="020B0600000101010101" pitchFamily="34" charset="-127"/>
                <a:ea typeface="나눔스퀘어OTF_ac" panose="020B0600000101010101" pitchFamily="34" charset="-127"/>
              </a:rPr>
              <a:t>Strbske</a:t>
            </a:r>
            <a:r>
              <a:rPr lang="en-US" altLang="ko-KR" sz="1200" dirty="0">
                <a:solidFill>
                  <a:srgbClr val="165982"/>
                </a:solidFill>
                <a:latin typeface="나눔스퀘어OTF_ac" panose="020B0600000101010101" pitchFamily="34" charset="-127"/>
                <a:ea typeface="나눔스퀘어OTF_ac" panose="020B0600000101010101" pitchFamily="34" charset="-127"/>
              </a:rPr>
              <a:t> </a:t>
            </a:r>
            <a:r>
              <a:rPr lang="en-US" altLang="ko-KR" sz="1200" dirty="0" err="1">
                <a:solidFill>
                  <a:srgbClr val="165982"/>
                </a:solidFill>
                <a:latin typeface="나눔스퀘어OTF_ac" panose="020B0600000101010101" pitchFamily="34" charset="-127"/>
                <a:ea typeface="나눔스퀘어OTF_ac" panose="020B0600000101010101" pitchFamily="34" charset="-127"/>
              </a:rPr>
              <a:t>Pleso</a:t>
            </a:r>
            <a:r>
              <a:rPr lang="en-US" altLang="ko-KR" sz="1200" dirty="0">
                <a:solidFill>
                  <a:srgbClr val="165982"/>
                </a:solidFill>
                <a:latin typeface="나눔스퀘어OTF_ac" panose="020B0600000101010101" pitchFamily="34" charset="-127"/>
                <a:ea typeface="나눔스퀘어OTF_ac" panose="020B0600000101010101" pitchFamily="34" charset="-127"/>
              </a:rPr>
              <a:t>, Slovakia, 2021, pp. 157-162, </a:t>
            </a:r>
            <a:r>
              <a:rPr lang="en-US" altLang="ko-KR" sz="1200" dirty="0" err="1">
                <a:solidFill>
                  <a:srgbClr val="165982"/>
                </a:solidFill>
                <a:latin typeface="나눔스퀘어OTF_ac" panose="020B0600000101010101" pitchFamily="34" charset="-127"/>
                <a:ea typeface="나눔스퀘어OTF_ac" panose="020B0600000101010101" pitchFamily="34" charset="-127"/>
              </a:rPr>
              <a:t>doi</a:t>
            </a:r>
            <a:r>
              <a:rPr lang="en-US" altLang="ko-KR" sz="1200" dirty="0">
                <a:solidFill>
                  <a:srgbClr val="165982"/>
                </a:solidFill>
                <a:latin typeface="나눔스퀘어OTF_ac" panose="020B0600000101010101" pitchFamily="34" charset="-127"/>
                <a:ea typeface="나눔스퀘어OTF_ac" panose="020B0600000101010101" pitchFamily="34" charset="-127"/>
              </a:rPr>
              <a:t>: 10.1109/PC52310.2021.9447527.</a:t>
            </a:r>
          </a:p>
          <a:p>
            <a:pPr algn="l"/>
            <a:endParaRPr lang="en-US" altLang="ko-KR" sz="1200" dirty="0">
              <a:solidFill>
                <a:srgbClr val="165982"/>
              </a:solidFill>
              <a:latin typeface="나눔스퀘어OTF_ac Bold" panose="020B0600000101010101" pitchFamily="34" charset="-127"/>
              <a:ea typeface="나눔스퀘어OTF_ac Bold" panose="020B0600000101010101" pitchFamily="34" charset="-127"/>
            </a:endParaRPr>
          </a:p>
        </p:txBody>
      </p:sp>
    </p:spTree>
    <p:extLst>
      <p:ext uri="{BB962C8B-B14F-4D97-AF65-F5344CB8AC3E}">
        <p14:creationId xmlns:p14="http://schemas.microsoft.com/office/powerpoint/2010/main" val="711837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직사각형 2">
            <a:extLst>
              <a:ext uri="{FF2B5EF4-FFF2-40B4-BE49-F238E27FC236}">
                <a16:creationId xmlns:a16="http://schemas.microsoft.com/office/drawing/2014/main" id="{3A5927BE-4846-0744-8BEE-283C7F5D8281}"/>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en-US" altLang="ko-KR" sz="3200" dirty="0" err="1">
                <a:solidFill>
                  <a:srgbClr val="165982"/>
                </a:solidFill>
                <a:latin typeface="나눔스퀘어OTF_ac ExtraBold" panose="020B0600000101010101" pitchFamily="34" charset="-127"/>
                <a:ea typeface="나눔스퀘어OTF_ac ExtraBold" panose="020B0600000101010101" pitchFamily="34" charset="-127"/>
              </a:rPr>
              <a:t>DataSet</a:t>
            </a:r>
            <a:r>
              <a:rPr lang="en-US" altLang="ko-KR" sz="3200" dirty="0">
                <a:solidFill>
                  <a:srgbClr val="165982"/>
                </a:solidFill>
                <a:latin typeface="나눔스퀘어OTF_ac ExtraBold" panose="020B0600000101010101" pitchFamily="34" charset="-127"/>
                <a:ea typeface="나눔스퀘어OTF_ac ExtraBold" panose="020B0600000101010101" pitchFamily="34" charset="-127"/>
              </a:rPr>
              <a:t> </a:t>
            </a:r>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개요</a:t>
            </a:r>
          </a:p>
        </p:txBody>
      </p:sp>
      <p:sp>
        <p:nvSpPr>
          <p:cNvPr id="28" name="내용 개체 틀 2">
            <a:extLst>
              <a:ext uri="{FF2B5EF4-FFF2-40B4-BE49-F238E27FC236}">
                <a16:creationId xmlns:a16="http://schemas.microsoft.com/office/drawing/2014/main" id="{2ABF9E02-C7EA-4C00-9A4F-3F28110D73A8}"/>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Overview</a:t>
            </a:r>
          </a:p>
        </p:txBody>
      </p:sp>
      <p:grpSp>
        <p:nvGrpSpPr>
          <p:cNvPr id="29" name="그룹 28">
            <a:extLst>
              <a:ext uri="{FF2B5EF4-FFF2-40B4-BE49-F238E27FC236}">
                <a16:creationId xmlns:a16="http://schemas.microsoft.com/office/drawing/2014/main" id="{3598007B-2FBB-404D-B0F5-849D8F91D94E}"/>
              </a:ext>
            </a:extLst>
          </p:cNvPr>
          <p:cNvGrpSpPr/>
          <p:nvPr/>
        </p:nvGrpSpPr>
        <p:grpSpPr>
          <a:xfrm>
            <a:off x="5101549" y="1064477"/>
            <a:ext cx="1853346" cy="400050"/>
            <a:chOff x="2311400" y="1122328"/>
            <a:chExt cx="1282700" cy="400050"/>
          </a:xfrm>
          <a:solidFill>
            <a:srgbClr val="165982"/>
          </a:solidFill>
        </p:grpSpPr>
        <p:sp>
          <p:nvSpPr>
            <p:cNvPr id="30" name="사각형: 둥근 모서리 29">
              <a:extLst>
                <a:ext uri="{FF2B5EF4-FFF2-40B4-BE49-F238E27FC236}">
                  <a16:creationId xmlns:a16="http://schemas.microsoft.com/office/drawing/2014/main" id="{C0E67189-3A40-40AE-9CB8-D814251DB413}"/>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1" name="내용 개체 틀 2">
              <a:extLst>
                <a:ext uri="{FF2B5EF4-FFF2-40B4-BE49-F238E27FC236}">
                  <a16:creationId xmlns:a16="http://schemas.microsoft.com/office/drawing/2014/main" id="{85A74632-D6D6-4002-8822-805CC310B0C4}"/>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Dataset</a:t>
              </a:r>
            </a:p>
          </p:txBody>
        </p:sp>
      </p:grpSp>
      <p:pic>
        <p:nvPicPr>
          <p:cNvPr id="7" name="Google Shape;194;p12">
            <a:extLst>
              <a:ext uri="{FF2B5EF4-FFF2-40B4-BE49-F238E27FC236}">
                <a16:creationId xmlns:a16="http://schemas.microsoft.com/office/drawing/2014/main" id="{36333D9E-B38F-E8C6-1282-2CF086A2B7D8}"/>
              </a:ext>
            </a:extLst>
          </p:cNvPr>
          <p:cNvPicPr preferRelativeResize="0"/>
          <p:nvPr/>
        </p:nvPicPr>
        <p:blipFill rotWithShape="1">
          <a:blip r:embed="rId2">
            <a:alphaModFix/>
          </a:blip>
          <a:srcRect/>
          <a:stretch/>
        </p:blipFill>
        <p:spPr>
          <a:xfrm>
            <a:off x="1515696" y="2010317"/>
            <a:ext cx="9025052" cy="2988295"/>
          </a:xfrm>
          <a:prstGeom prst="rect">
            <a:avLst/>
          </a:prstGeom>
          <a:noFill/>
          <a:ln>
            <a:noFill/>
          </a:ln>
        </p:spPr>
      </p:pic>
      <p:sp>
        <p:nvSpPr>
          <p:cNvPr id="8" name="Google Shape;193;p12">
            <a:extLst>
              <a:ext uri="{FF2B5EF4-FFF2-40B4-BE49-F238E27FC236}">
                <a16:creationId xmlns:a16="http://schemas.microsoft.com/office/drawing/2014/main" id="{FBB27F7F-D83E-5C7D-8F54-6AAD59B87260}"/>
              </a:ext>
            </a:extLst>
          </p:cNvPr>
          <p:cNvSpPr txBox="1">
            <a:spLocks/>
          </p:cNvSpPr>
          <p:nvPr/>
        </p:nvSpPr>
        <p:spPr>
          <a:xfrm>
            <a:off x="730890" y="5146214"/>
            <a:ext cx="10730218" cy="1116899"/>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Clr>
                <a:schemeClr val="dk1"/>
              </a:buClr>
              <a:buSzPts val="2400"/>
              <a:buFont typeface="Arial" panose="020B0604020202020204" pitchFamily="34" charset="0"/>
              <a:buNone/>
            </a:pPr>
            <a:r>
              <a:rPr lang="ko-KR" altLang="en-US" sz="1800" dirty="0">
                <a:latin typeface="나눔스퀘어OTF_ac" panose="020B0600000101010101" pitchFamily="34" charset="-127"/>
                <a:ea typeface="나눔스퀘어OTF_ac" panose="020B0600000101010101" pitchFamily="34" charset="-127"/>
              </a:rPr>
              <a:t>해양 유정에서 관측된 </a:t>
            </a:r>
            <a:r>
              <a:rPr lang="en-US" altLang="ko-KR" sz="1800" dirty="0">
                <a:highlight>
                  <a:srgbClr val="CAE5F6"/>
                </a:highlight>
                <a:latin typeface="나눔스퀘어OTF_ac Bold" panose="020B0600000101010101" pitchFamily="34" charset="-127"/>
                <a:ea typeface="나눔스퀘어OTF_ac Bold" panose="020B0600000101010101" pitchFamily="34" charset="-127"/>
              </a:rPr>
              <a:t>8</a:t>
            </a:r>
            <a:r>
              <a:rPr lang="ko-KR" altLang="en-US" sz="1800" dirty="0">
                <a:highlight>
                  <a:srgbClr val="CAE5F6"/>
                </a:highlight>
                <a:latin typeface="나눔스퀘어OTF_ac Bold" panose="020B0600000101010101" pitchFamily="34" charset="-127"/>
                <a:ea typeface="나눔스퀘어OTF_ac Bold" panose="020B0600000101010101" pitchFamily="34" charset="-127"/>
              </a:rPr>
              <a:t>가지 이상 징후</a:t>
            </a:r>
            <a:r>
              <a:rPr lang="en-US" altLang="ko-KR" sz="1800" dirty="0">
                <a:highlight>
                  <a:srgbClr val="CAE5F6"/>
                </a:highlight>
                <a:latin typeface="나눔스퀘어OTF_ac Bold" panose="020B0600000101010101" pitchFamily="34" charset="-127"/>
                <a:ea typeface="나눔스퀘어OTF_ac Bold" panose="020B0600000101010101" pitchFamily="34" charset="-127"/>
              </a:rPr>
              <a:t>(Anomalies)</a:t>
            </a:r>
            <a:r>
              <a:rPr lang="ko-KR" altLang="en-US" sz="1800" dirty="0">
                <a:latin typeface="나눔스퀘어OTF_ac" panose="020B0600000101010101" pitchFamily="34" charset="-127"/>
                <a:ea typeface="나눔스퀘어OTF_ac" panose="020B0600000101010101" pitchFamily="34" charset="-127"/>
              </a:rPr>
              <a:t>가 포함된 시계열 데이터</a:t>
            </a:r>
            <a:endParaRPr lang="en-US" altLang="ko-KR" sz="1800" dirty="0">
              <a:latin typeface="나눔스퀘어OTF_ac" panose="020B0600000101010101" pitchFamily="34" charset="-127"/>
              <a:ea typeface="나눔스퀘어OTF_ac" panose="020B0600000101010101" pitchFamily="34" charset="-127"/>
            </a:endParaRPr>
          </a:p>
          <a:p>
            <a:pPr marL="0" indent="0" algn="ctr">
              <a:lnSpc>
                <a:spcPct val="100000"/>
              </a:lnSpc>
              <a:spcBef>
                <a:spcPts val="0"/>
              </a:spcBef>
              <a:buClr>
                <a:schemeClr val="dk1"/>
              </a:buClr>
              <a:buSzPts val="2400"/>
              <a:buFont typeface="Arial" panose="020B0604020202020204" pitchFamily="34" charset="0"/>
              <a:buNone/>
            </a:pPr>
            <a:endParaRPr lang="en-US" altLang="ko-KR" sz="1800" dirty="0">
              <a:latin typeface="나눔스퀘어OTF_ac" panose="020B0600000101010101" pitchFamily="34" charset="-127"/>
              <a:ea typeface="나눔스퀘어OTF_ac" panose="020B0600000101010101" pitchFamily="34" charset="-127"/>
            </a:endParaRPr>
          </a:p>
          <a:p>
            <a:pPr marL="0" indent="0" algn="ctr">
              <a:lnSpc>
                <a:spcPct val="100000"/>
              </a:lnSpc>
              <a:spcBef>
                <a:spcPts val="0"/>
              </a:spcBef>
              <a:buClr>
                <a:schemeClr val="dk1"/>
              </a:buClr>
              <a:buSzPts val="2400"/>
              <a:buFont typeface="Arial" panose="020B0604020202020204" pitchFamily="34" charset="0"/>
              <a:buNone/>
            </a:pPr>
            <a:r>
              <a:rPr lang="en-US" altLang="ko-KR" sz="1800" dirty="0">
                <a:latin typeface="나눔스퀘어OTF_ac" panose="020B0600000101010101" pitchFamily="34" charset="-127"/>
                <a:ea typeface="나눔스퀘어OTF_ac" panose="020B0600000101010101" pitchFamily="34" charset="-127"/>
              </a:rPr>
              <a:t>- </a:t>
            </a:r>
            <a:r>
              <a:rPr lang="ko-KR" altLang="en-US" sz="1800" dirty="0">
                <a:latin typeface="나눔스퀘어OTF_ac" panose="020B0600000101010101" pitchFamily="34" charset="-127"/>
                <a:ea typeface="나눔스퀘어OTF_ac" panose="020B0600000101010101" pitchFamily="34" charset="-127"/>
              </a:rPr>
              <a:t>한 </a:t>
            </a:r>
            <a:r>
              <a:rPr lang="en-US" altLang="ko-KR" sz="1800" dirty="0">
                <a:latin typeface="나눔스퀘어OTF_ac" panose="020B0600000101010101" pitchFamily="34" charset="-127"/>
                <a:ea typeface="나눔스퀘어OTF_ac" panose="020B0600000101010101" pitchFamily="34" charset="-127"/>
              </a:rPr>
              <a:t>csv </a:t>
            </a:r>
            <a:r>
              <a:rPr lang="ko-KR" altLang="en-US" sz="1800" dirty="0">
                <a:latin typeface="나눔스퀘어OTF_ac" panose="020B0600000101010101" pitchFamily="34" charset="-127"/>
                <a:ea typeface="나눔스퀘어OTF_ac" panose="020B0600000101010101" pitchFamily="34" charset="-127"/>
              </a:rPr>
              <a:t>파일 당 </a:t>
            </a:r>
            <a:r>
              <a:rPr lang="en-US" altLang="ko-KR" sz="1800" dirty="0">
                <a:latin typeface="나눔스퀘어OTF_ac" panose="020B0600000101010101" pitchFamily="34" charset="-127"/>
                <a:ea typeface="나눔스퀘어OTF_ac" panose="020B0600000101010101" pitchFamily="34" charset="-127"/>
              </a:rPr>
              <a:t>6,000</a:t>
            </a:r>
            <a:r>
              <a:rPr lang="ko-KR" altLang="en-US" sz="1800" dirty="0">
                <a:latin typeface="나눔스퀘어OTF_ac" panose="020B0600000101010101" pitchFamily="34" charset="-127"/>
                <a:ea typeface="나눔스퀘어OTF_ac" panose="020B0600000101010101" pitchFamily="34" charset="-127"/>
              </a:rPr>
              <a:t>초</a:t>
            </a:r>
            <a:r>
              <a:rPr lang="en-US" altLang="ko-KR" sz="1800" dirty="0">
                <a:latin typeface="나눔스퀘어OTF_ac" panose="020B0600000101010101" pitchFamily="34" charset="-127"/>
                <a:ea typeface="나눔스퀘어OTF_ac" panose="020B0600000101010101" pitchFamily="34" charset="-127"/>
              </a:rPr>
              <a:t>~60,000</a:t>
            </a:r>
            <a:r>
              <a:rPr lang="ko-KR" altLang="en-US" sz="1800" dirty="0">
                <a:latin typeface="나눔스퀘어OTF_ac" panose="020B0600000101010101" pitchFamily="34" charset="-127"/>
                <a:ea typeface="나눔스퀘어OTF_ac" panose="020B0600000101010101" pitchFamily="34" charset="-127"/>
              </a:rPr>
              <a:t>초 정도 측정함</a:t>
            </a:r>
          </a:p>
        </p:txBody>
      </p:sp>
    </p:spTree>
    <p:extLst>
      <p:ext uri="{BB962C8B-B14F-4D97-AF65-F5344CB8AC3E}">
        <p14:creationId xmlns:p14="http://schemas.microsoft.com/office/powerpoint/2010/main" val="138411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직사각형 2">
            <a:extLst>
              <a:ext uri="{FF2B5EF4-FFF2-40B4-BE49-F238E27FC236}">
                <a16:creationId xmlns:a16="http://schemas.microsoft.com/office/drawing/2014/main" id="{3A5927BE-4846-0744-8BEE-283C7F5D8281}"/>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en-US" altLang="ko-KR" sz="3200" dirty="0" err="1">
                <a:solidFill>
                  <a:srgbClr val="165982"/>
                </a:solidFill>
                <a:latin typeface="나눔스퀘어OTF_ac ExtraBold" panose="020B0600000101010101" pitchFamily="34" charset="-127"/>
                <a:ea typeface="나눔스퀘어OTF_ac ExtraBold" panose="020B0600000101010101" pitchFamily="34" charset="-127"/>
              </a:rPr>
              <a:t>DataSet</a:t>
            </a:r>
            <a:r>
              <a:rPr lang="en-US" altLang="ko-KR" sz="3200" dirty="0">
                <a:solidFill>
                  <a:srgbClr val="165982"/>
                </a:solidFill>
                <a:latin typeface="나눔스퀘어OTF_ac ExtraBold" panose="020B0600000101010101" pitchFamily="34" charset="-127"/>
                <a:ea typeface="나눔스퀘어OTF_ac ExtraBold" panose="020B0600000101010101" pitchFamily="34" charset="-127"/>
              </a:rPr>
              <a:t> </a:t>
            </a:r>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개요</a:t>
            </a:r>
          </a:p>
        </p:txBody>
      </p:sp>
      <p:grpSp>
        <p:nvGrpSpPr>
          <p:cNvPr id="29" name="그룹 28">
            <a:extLst>
              <a:ext uri="{FF2B5EF4-FFF2-40B4-BE49-F238E27FC236}">
                <a16:creationId xmlns:a16="http://schemas.microsoft.com/office/drawing/2014/main" id="{3598007B-2FBB-404D-B0F5-849D8F91D94E}"/>
              </a:ext>
            </a:extLst>
          </p:cNvPr>
          <p:cNvGrpSpPr/>
          <p:nvPr/>
        </p:nvGrpSpPr>
        <p:grpSpPr>
          <a:xfrm>
            <a:off x="5101549" y="1064477"/>
            <a:ext cx="1853346" cy="400050"/>
            <a:chOff x="2311400" y="1122328"/>
            <a:chExt cx="1282700" cy="400050"/>
          </a:xfrm>
          <a:solidFill>
            <a:srgbClr val="165982"/>
          </a:solidFill>
        </p:grpSpPr>
        <p:sp>
          <p:nvSpPr>
            <p:cNvPr id="30" name="사각형: 둥근 모서리 29">
              <a:extLst>
                <a:ext uri="{FF2B5EF4-FFF2-40B4-BE49-F238E27FC236}">
                  <a16:creationId xmlns:a16="http://schemas.microsoft.com/office/drawing/2014/main" id="{C0E67189-3A40-40AE-9CB8-D814251DB413}"/>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1" name="내용 개체 틀 2">
              <a:extLst>
                <a:ext uri="{FF2B5EF4-FFF2-40B4-BE49-F238E27FC236}">
                  <a16:creationId xmlns:a16="http://schemas.microsoft.com/office/drawing/2014/main" id="{85A74632-D6D6-4002-8822-805CC310B0C4}"/>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Dataset</a:t>
              </a:r>
            </a:p>
          </p:txBody>
        </p:sp>
      </p:grpSp>
      <p:sp>
        <p:nvSpPr>
          <p:cNvPr id="8" name="Google Shape;193;p12">
            <a:extLst>
              <a:ext uri="{FF2B5EF4-FFF2-40B4-BE49-F238E27FC236}">
                <a16:creationId xmlns:a16="http://schemas.microsoft.com/office/drawing/2014/main" id="{FBB27F7F-D83E-5C7D-8F54-6AAD59B87260}"/>
              </a:ext>
            </a:extLst>
          </p:cNvPr>
          <p:cNvSpPr txBox="1">
            <a:spLocks/>
          </p:cNvSpPr>
          <p:nvPr/>
        </p:nvSpPr>
        <p:spPr>
          <a:xfrm>
            <a:off x="1450904" y="4089981"/>
            <a:ext cx="9902896" cy="2187776"/>
          </a:xfrm>
          <a:prstGeom prst="rect">
            <a:avLst/>
          </a:prstGeom>
          <a:noFill/>
          <a:ln>
            <a:noFill/>
          </a:ln>
        </p:spPr>
        <p:txBody>
          <a:bodyPr spcFirstLastPara="1" vert="horz" wrap="square" lIns="91425" tIns="45700" rIns="91425" bIns="45700" rtlCol="0" anchor="t" anchorCtr="0">
            <a:normAutofit fontScale="92500" lnSpcReduction="10000"/>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chemeClr val="dk1"/>
              </a:buClr>
              <a:buSzPts val="2400"/>
              <a:buFont typeface="Arial" panose="020B0604020202020204" pitchFamily="34" charset="0"/>
              <a:buNone/>
            </a:pPr>
            <a:r>
              <a:rPr lang="ko-KR" altLang="en-US" sz="1600" dirty="0">
                <a:latin typeface="나눔스퀘어OTF_ac" panose="020B0600000101010101" pitchFamily="34" charset="-127"/>
                <a:ea typeface="나눔스퀘어OTF_ac" panose="020B0600000101010101" pitchFamily="34" charset="-127"/>
              </a:rPr>
              <a:t>비정상적인 이벤트를 탐지하기 위한 </a:t>
            </a:r>
            <a:r>
              <a:rPr lang="en-US" altLang="ko-KR" sz="1600" dirty="0">
                <a:latin typeface="나눔스퀘어OTF_ac" panose="020B0600000101010101" pitchFamily="34" charset="-127"/>
                <a:ea typeface="나눔스퀘어OTF_ac" panose="020B0600000101010101" pitchFamily="34" charset="-127"/>
              </a:rPr>
              <a:t>8</a:t>
            </a:r>
            <a:r>
              <a:rPr lang="ko-KR" altLang="en-US" sz="1600" dirty="0">
                <a:latin typeface="나눔스퀘어OTF_ac" panose="020B0600000101010101" pitchFamily="34" charset="-127"/>
                <a:ea typeface="나눔스퀘어OTF_ac" panose="020B0600000101010101" pitchFamily="34" charset="-127"/>
              </a:rPr>
              <a:t>개의 관측 변수</a:t>
            </a:r>
          </a:p>
          <a:p>
            <a:pPr marL="0" indent="0">
              <a:lnSpc>
                <a:spcPct val="120000"/>
              </a:lnSpc>
              <a:spcBef>
                <a:spcPts val="0"/>
              </a:spcBef>
              <a:buClr>
                <a:schemeClr val="dk1"/>
              </a:buClr>
              <a:buSzPts val="2400"/>
              <a:buFont typeface="Arial" panose="020B0604020202020204" pitchFamily="34" charset="0"/>
              <a:buNone/>
            </a:pPr>
            <a:br>
              <a:rPr lang="ko-KR" altLang="en-US" sz="1600" dirty="0">
                <a:latin typeface="나눔스퀘어OTF_ac" panose="020B0600000101010101" pitchFamily="34" charset="-127"/>
                <a:ea typeface="나눔스퀘어OTF_ac" panose="020B0600000101010101" pitchFamily="34" charset="-127"/>
              </a:rPr>
            </a:br>
            <a:r>
              <a:rPr lang="ko-KR" altLang="en-US" sz="1400" dirty="0">
                <a:latin typeface="나눔스퀘어OTF_ac Bold" panose="020B0600000101010101" pitchFamily="34" charset="-127"/>
                <a:ea typeface="나눔스퀘어OTF_ac Bold" panose="020B0600000101010101" pitchFamily="34" charset="-127"/>
              </a:rPr>
              <a:t>① </a:t>
            </a:r>
            <a:r>
              <a:rPr lang="en-US" altLang="ko-KR" sz="1400" dirty="0">
                <a:latin typeface="나눔스퀘어OTF_ac Bold" panose="020B0600000101010101" pitchFamily="34" charset="-127"/>
                <a:ea typeface="나눔스퀘어OTF_ac Bold" panose="020B0600000101010101" pitchFamily="34" charset="-127"/>
              </a:rPr>
              <a:t>P-PDG </a:t>
            </a:r>
            <a:r>
              <a:rPr lang="en-US" altLang="ko-KR" sz="1400" dirty="0">
                <a:latin typeface="나눔스퀘어OTF_ac" panose="020B0600000101010101" pitchFamily="34" charset="-127"/>
                <a:ea typeface="나눔스퀘어OTF_ac" panose="020B0600000101010101" pitchFamily="34" charset="-127"/>
              </a:rPr>
              <a:t>(Unit: Pa): Pressure at permanent downhole gauge</a:t>
            </a:r>
            <a:br>
              <a:rPr lang="en-US" altLang="ko-KR" sz="1400" dirty="0">
                <a:latin typeface="나눔스퀘어OTF_ac" panose="020B0600000101010101" pitchFamily="34" charset="-127"/>
                <a:ea typeface="나눔스퀘어OTF_ac" panose="020B0600000101010101" pitchFamily="34" charset="-127"/>
              </a:rPr>
            </a:br>
            <a:r>
              <a:rPr lang="en-US" altLang="ko-KR" sz="1400" dirty="0">
                <a:highlight>
                  <a:srgbClr val="CAE5F6"/>
                </a:highlight>
                <a:latin typeface="나눔스퀘어OTF_ac Bold" panose="020B0600000101010101" pitchFamily="34" charset="-127"/>
                <a:ea typeface="나눔스퀘어OTF_ac Bold" panose="020B0600000101010101" pitchFamily="34" charset="-127"/>
              </a:rPr>
              <a:t>② P-TPT </a:t>
            </a:r>
            <a:r>
              <a:rPr lang="en-US" altLang="ko-KR" sz="1400" dirty="0">
                <a:highlight>
                  <a:srgbClr val="CAE5F6"/>
                </a:highlight>
                <a:latin typeface="나눔스퀘어OTF_ac" panose="020B0600000101010101" pitchFamily="34" charset="-127"/>
                <a:ea typeface="나눔스퀘어OTF_ac" panose="020B0600000101010101" pitchFamily="34" charset="-127"/>
              </a:rPr>
              <a:t>(Unit: Pa): Pressure at temperature/pressure transducer</a:t>
            </a:r>
            <a:br>
              <a:rPr lang="en-US" altLang="ko-KR" sz="1400" dirty="0">
                <a:highlight>
                  <a:srgbClr val="CAE5F6"/>
                </a:highlight>
                <a:latin typeface="나눔스퀘어OTF_ac" panose="020B0600000101010101" pitchFamily="34" charset="-127"/>
                <a:ea typeface="나눔스퀘어OTF_ac" panose="020B0600000101010101" pitchFamily="34" charset="-127"/>
              </a:rPr>
            </a:br>
            <a:r>
              <a:rPr lang="en-US" altLang="ko-KR" sz="1400" dirty="0">
                <a:highlight>
                  <a:srgbClr val="CAE5F6"/>
                </a:highlight>
                <a:latin typeface="나눔스퀘어OTF_ac Bold" panose="020B0600000101010101" pitchFamily="34" charset="-127"/>
                <a:ea typeface="나눔스퀘어OTF_ac Bold" panose="020B0600000101010101" pitchFamily="34" charset="-127"/>
              </a:rPr>
              <a:t>③ T-TPT </a:t>
            </a:r>
            <a:r>
              <a:rPr lang="en-US" altLang="ko-KR" sz="1400" dirty="0">
                <a:highlight>
                  <a:srgbClr val="CAE5F6"/>
                </a:highlight>
                <a:latin typeface="나눔스퀘어OTF_ac" panose="020B0600000101010101" pitchFamily="34" charset="-127"/>
                <a:ea typeface="나눔스퀘어OTF_ac" panose="020B0600000101010101" pitchFamily="34" charset="-127"/>
              </a:rPr>
              <a:t>(Unit: °C): Temperature at temperature/pressure transducer</a:t>
            </a:r>
            <a:br>
              <a:rPr lang="en-US" altLang="ko-KR" sz="1400" dirty="0">
                <a:latin typeface="나눔스퀘어OTF_ac" panose="020B0600000101010101" pitchFamily="34" charset="-127"/>
                <a:ea typeface="나눔스퀘어OTF_ac" panose="020B0600000101010101" pitchFamily="34" charset="-127"/>
              </a:rPr>
            </a:br>
            <a:r>
              <a:rPr lang="en-US" altLang="ko-KR" sz="1400" dirty="0">
                <a:highlight>
                  <a:srgbClr val="EEB896"/>
                </a:highlight>
                <a:latin typeface="나눔스퀘어OTF_ac Bold" panose="020B0600000101010101" pitchFamily="34" charset="-127"/>
                <a:ea typeface="나눔스퀘어OTF_ac Bold" panose="020B0600000101010101" pitchFamily="34" charset="-127"/>
              </a:rPr>
              <a:t>④ P-MON-CKP </a:t>
            </a:r>
            <a:r>
              <a:rPr lang="en-US" altLang="ko-KR" sz="1400" dirty="0">
                <a:highlight>
                  <a:srgbClr val="EEB896"/>
                </a:highlight>
                <a:latin typeface="나눔스퀘어OTF_ac" panose="020B0600000101010101" pitchFamily="34" charset="-127"/>
                <a:ea typeface="나눔스퀘어OTF_ac" panose="020B0600000101010101" pitchFamily="34" charset="-127"/>
              </a:rPr>
              <a:t>(Unit: Pa): Pressure upstream of production choke</a:t>
            </a:r>
            <a:br>
              <a:rPr lang="en-US" altLang="ko-KR" sz="1400" dirty="0">
                <a:highlight>
                  <a:srgbClr val="EEB896"/>
                </a:highlight>
                <a:latin typeface="나눔스퀘어OTF_ac" panose="020B0600000101010101" pitchFamily="34" charset="-127"/>
                <a:ea typeface="나눔스퀘어OTF_ac" panose="020B0600000101010101" pitchFamily="34" charset="-127"/>
              </a:rPr>
            </a:br>
            <a:r>
              <a:rPr lang="en-US" altLang="ko-KR" sz="1400" dirty="0">
                <a:highlight>
                  <a:srgbClr val="EEB896"/>
                </a:highlight>
                <a:latin typeface="나눔스퀘어OTF_ac Bold" panose="020B0600000101010101" pitchFamily="34" charset="-127"/>
                <a:ea typeface="나눔스퀘어OTF_ac Bold" panose="020B0600000101010101" pitchFamily="34" charset="-127"/>
              </a:rPr>
              <a:t>⑤ T-JUS-CKP </a:t>
            </a:r>
            <a:r>
              <a:rPr lang="en-US" altLang="ko-KR" sz="1400" dirty="0">
                <a:highlight>
                  <a:srgbClr val="EEB896"/>
                </a:highlight>
                <a:latin typeface="나눔스퀘어OTF_ac" panose="020B0600000101010101" pitchFamily="34" charset="-127"/>
                <a:ea typeface="나눔스퀘어OTF_ac" panose="020B0600000101010101" pitchFamily="34" charset="-127"/>
              </a:rPr>
              <a:t>(Unit: °C): Temperature downstream of production choke</a:t>
            </a:r>
            <a:br>
              <a:rPr lang="en-US" altLang="ko-KR" sz="1400" dirty="0">
                <a:latin typeface="나눔스퀘어OTF_ac" panose="020B0600000101010101" pitchFamily="34" charset="-127"/>
                <a:ea typeface="나눔스퀘어OTF_ac" panose="020B0600000101010101" pitchFamily="34" charset="-127"/>
              </a:rPr>
            </a:br>
            <a:r>
              <a:rPr lang="en-US" altLang="ko-KR" sz="1400" dirty="0">
                <a:latin typeface="나눔스퀘어OTF_ac Bold" panose="020B0600000101010101" pitchFamily="34" charset="-127"/>
                <a:ea typeface="나눔스퀘어OTF_ac Bold" panose="020B0600000101010101" pitchFamily="34" charset="-127"/>
              </a:rPr>
              <a:t>⑥ P-JUS-CKGL </a:t>
            </a:r>
            <a:r>
              <a:rPr lang="en-US" altLang="ko-KR" sz="1400" dirty="0">
                <a:latin typeface="나눔스퀘어OTF_ac" panose="020B0600000101010101" pitchFamily="34" charset="-127"/>
                <a:ea typeface="나눔스퀘어OTF_ac" panose="020B0600000101010101" pitchFamily="34" charset="-127"/>
              </a:rPr>
              <a:t>(Unit: Pa): Pressure upstream of the gas lift choke</a:t>
            </a:r>
            <a:br>
              <a:rPr lang="en-US" altLang="ko-KR" sz="1400" dirty="0">
                <a:latin typeface="나눔스퀘어OTF_ac" panose="020B0600000101010101" pitchFamily="34" charset="-127"/>
                <a:ea typeface="나눔스퀘어OTF_ac" panose="020B0600000101010101" pitchFamily="34" charset="-127"/>
              </a:rPr>
            </a:br>
            <a:r>
              <a:rPr lang="en-US" altLang="ko-KR" sz="1400" dirty="0">
                <a:latin typeface="나눔스퀘어OTF_ac Bold" panose="020B0600000101010101" pitchFamily="34" charset="-127"/>
                <a:ea typeface="나눔스퀘어OTF_ac Bold" panose="020B0600000101010101" pitchFamily="34" charset="-127"/>
              </a:rPr>
              <a:t>⑦ T-JUS-CKGL </a:t>
            </a:r>
            <a:r>
              <a:rPr lang="en-US" altLang="ko-KR" sz="1400" dirty="0">
                <a:latin typeface="나눔스퀘어OTF_ac" panose="020B0600000101010101" pitchFamily="34" charset="-127"/>
                <a:ea typeface="나눔스퀘어OTF_ac" panose="020B0600000101010101" pitchFamily="34" charset="-127"/>
              </a:rPr>
              <a:t>(Unit: °C): Temperature upstream of the gas lift choke</a:t>
            </a:r>
          </a:p>
          <a:p>
            <a:pPr marL="0" indent="0">
              <a:lnSpc>
                <a:spcPct val="120000"/>
              </a:lnSpc>
              <a:spcBef>
                <a:spcPts val="0"/>
              </a:spcBef>
              <a:buClr>
                <a:schemeClr val="dk1"/>
              </a:buClr>
              <a:buSzPts val="2400"/>
              <a:buFont typeface="Arial" panose="020B0604020202020204" pitchFamily="34" charset="0"/>
              <a:buNone/>
            </a:pPr>
            <a:endParaRPr lang="ko-KR" altLang="en-US" sz="1600" dirty="0">
              <a:latin typeface="나눔스퀘어OTF_ac" panose="020B0600000101010101" pitchFamily="34" charset="-127"/>
              <a:ea typeface="나눔스퀘어OTF_ac" panose="020B0600000101010101" pitchFamily="34" charset="-127"/>
            </a:endParaRPr>
          </a:p>
        </p:txBody>
      </p:sp>
      <p:graphicFrame>
        <p:nvGraphicFramePr>
          <p:cNvPr id="5" name="Google Shape;202;p13">
            <a:extLst>
              <a:ext uri="{FF2B5EF4-FFF2-40B4-BE49-F238E27FC236}">
                <a16:creationId xmlns:a16="http://schemas.microsoft.com/office/drawing/2014/main" id="{DF204D8D-C9E2-F918-48F5-32289A11AB14}"/>
              </a:ext>
            </a:extLst>
          </p:cNvPr>
          <p:cNvGraphicFramePr/>
          <p:nvPr>
            <p:extLst>
              <p:ext uri="{D42A27DB-BD31-4B8C-83A1-F6EECF244321}">
                <p14:modId xmlns:p14="http://schemas.microsoft.com/office/powerpoint/2010/main" val="3438536430"/>
              </p:ext>
            </p:extLst>
          </p:nvPr>
        </p:nvGraphicFramePr>
        <p:xfrm>
          <a:off x="942200" y="2019660"/>
          <a:ext cx="10411600" cy="1709600"/>
        </p:xfrm>
        <a:graphic>
          <a:graphicData uri="http://schemas.openxmlformats.org/drawingml/2006/table">
            <a:tbl>
              <a:tblPr firstRow="1" bandRow="1">
                <a:noFill/>
              </a:tblPr>
              <a:tblGrid>
                <a:gridCol w="520925">
                  <a:extLst>
                    <a:ext uri="{9D8B030D-6E8A-4147-A177-3AD203B41FA5}">
                      <a16:colId xmlns:a16="http://schemas.microsoft.com/office/drawing/2014/main" val="20000"/>
                    </a:ext>
                  </a:extLst>
                </a:gridCol>
                <a:gridCol w="1979800">
                  <a:extLst>
                    <a:ext uri="{9D8B030D-6E8A-4147-A177-3AD203B41FA5}">
                      <a16:colId xmlns:a16="http://schemas.microsoft.com/office/drawing/2014/main" val="20001"/>
                    </a:ext>
                  </a:extLst>
                </a:gridCol>
                <a:gridCol w="578850">
                  <a:extLst>
                    <a:ext uri="{9D8B030D-6E8A-4147-A177-3AD203B41FA5}">
                      <a16:colId xmlns:a16="http://schemas.microsoft.com/office/drawing/2014/main" val="20002"/>
                    </a:ext>
                  </a:extLst>
                </a:gridCol>
                <a:gridCol w="771800">
                  <a:extLst>
                    <a:ext uri="{9D8B030D-6E8A-4147-A177-3AD203B41FA5}">
                      <a16:colId xmlns:a16="http://schemas.microsoft.com/office/drawing/2014/main" val="20003"/>
                    </a:ext>
                  </a:extLst>
                </a:gridCol>
                <a:gridCol w="838900">
                  <a:extLst>
                    <a:ext uri="{9D8B030D-6E8A-4147-A177-3AD203B41FA5}">
                      <a16:colId xmlns:a16="http://schemas.microsoft.com/office/drawing/2014/main" val="20004"/>
                    </a:ext>
                  </a:extLst>
                </a:gridCol>
                <a:gridCol w="1082175">
                  <a:extLst>
                    <a:ext uri="{9D8B030D-6E8A-4147-A177-3AD203B41FA5}">
                      <a16:colId xmlns:a16="http://schemas.microsoft.com/office/drawing/2014/main" val="20005"/>
                    </a:ext>
                  </a:extLst>
                </a:gridCol>
                <a:gridCol w="1090575">
                  <a:extLst>
                    <a:ext uri="{9D8B030D-6E8A-4147-A177-3AD203B41FA5}">
                      <a16:colId xmlns:a16="http://schemas.microsoft.com/office/drawing/2014/main" val="20006"/>
                    </a:ext>
                  </a:extLst>
                </a:gridCol>
                <a:gridCol w="1434525">
                  <a:extLst>
                    <a:ext uri="{9D8B030D-6E8A-4147-A177-3AD203B41FA5}">
                      <a16:colId xmlns:a16="http://schemas.microsoft.com/office/drawing/2014/main" val="20007"/>
                    </a:ext>
                  </a:extLst>
                </a:gridCol>
                <a:gridCol w="1092900">
                  <a:extLst>
                    <a:ext uri="{9D8B030D-6E8A-4147-A177-3AD203B41FA5}">
                      <a16:colId xmlns:a16="http://schemas.microsoft.com/office/drawing/2014/main" val="20008"/>
                    </a:ext>
                  </a:extLst>
                </a:gridCol>
                <a:gridCol w="510575">
                  <a:extLst>
                    <a:ext uri="{9D8B030D-6E8A-4147-A177-3AD203B41FA5}">
                      <a16:colId xmlns:a16="http://schemas.microsoft.com/office/drawing/2014/main" val="20009"/>
                    </a:ext>
                  </a:extLst>
                </a:gridCol>
                <a:gridCol w="510575">
                  <a:extLst>
                    <a:ext uri="{9D8B030D-6E8A-4147-A177-3AD203B41FA5}">
                      <a16:colId xmlns:a16="http://schemas.microsoft.com/office/drawing/2014/main" val="20010"/>
                    </a:ext>
                  </a:extLst>
                </a:gridCol>
              </a:tblGrid>
              <a:tr h="427400">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Index</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dirty="0">
                          <a:latin typeface="나눔스퀘어OTF_ac" panose="020B0600000101010101" pitchFamily="34" charset="-127"/>
                          <a:ea typeface="나눔스퀘어OTF_ac" panose="020B0600000101010101" pitchFamily="34" charset="-127"/>
                        </a:rPr>
                        <a:t>timestamp</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P-PDG</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P-TPT</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T-TPT</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P-MON-CKP</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T-JUS-CKP</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P-JUS-CKGL</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dirty="0">
                          <a:latin typeface="나눔스퀘어OTF_ac" panose="020B0600000101010101" pitchFamily="34" charset="-127"/>
                          <a:ea typeface="나눔스퀘어OTF_ac" panose="020B0600000101010101" pitchFamily="34" charset="-127"/>
                        </a:rPr>
                        <a:t>T-JUS-CKGL</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QGL</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class</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solidFill>
                      <a:srgbClr val="B9D7EA"/>
                    </a:solidFill>
                  </a:tcPr>
                </a:tc>
                <a:extLst>
                  <a:ext uri="{0D108BD9-81ED-4DB2-BD59-A6C34878D82A}">
                    <a16:rowId xmlns:a16="http://schemas.microsoft.com/office/drawing/2014/main" val="10000"/>
                  </a:ext>
                </a:extLst>
              </a:tr>
              <a:tr h="427400">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dirty="0">
                          <a:latin typeface="나눔스퀘어OTF_ac" panose="020B0600000101010101" pitchFamily="34" charset="-127"/>
                          <a:ea typeface="나눔스퀘어OTF_ac" panose="020B0600000101010101" pitchFamily="34" charset="-127"/>
                        </a:rPr>
                        <a:t>0</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2019-04-03 02:33:07.000000</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0.0</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8431399</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109.8564</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1367659.0</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73.72916</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8810764.0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err="1">
                          <a:latin typeface="나눔스퀘어OTF_ac" panose="020B0600000101010101" pitchFamily="34" charset="-127"/>
                          <a:ea typeface="나눔스퀘어OTF_ac" panose="020B0600000101010101" pitchFamily="34" charset="-127"/>
                        </a:rPr>
                        <a:t>NaN</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0.0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B w="9525" cap="flat" cmpd="sng">
                      <a:solidFill>
                        <a:srgbClr val="3799FA"/>
                      </a:solidFill>
                      <a:prstDash val="dash"/>
                      <a:round/>
                      <a:headEnd type="none" w="sm" len="sm"/>
                      <a:tailEnd type="none" w="sm" len="sm"/>
                    </a:lnB>
                    <a:solidFill>
                      <a:srgbClr val="F7FBFC"/>
                    </a:solidFill>
                  </a:tcPr>
                </a:tc>
                <a:extLst>
                  <a:ext uri="{0D108BD9-81ED-4DB2-BD59-A6C34878D82A}">
                    <a16:rowId xmlns:a16="http://schemas.microsoft.com/office/drawing/2014/main" val="10001"/>
                  </a:ext>
                </a:extLst>
              </a:tr>
              <a:tr h="427400">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1</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2019-04-03 02:33:08.000000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0.0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8431329</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109.8558</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1369236.0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73.72916</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8810764.0</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err="1">
                          <a:latin typeface="나눔스퀘어OTF_ac" panose="020B0600000101010101" pitchFamily="34" charset="-127"/>
                          <a:ea typeface="나눔스퀘어OTF_ac" panose="020B0600000101010101" pitchFamily="34" charset="-127"/>
                        </a:rPr>
                        <a:t>NaN</a:t>
                      </a:r>
                      <a:endParaRPr sz="10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0.0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extLst>
                  <a:ext uri="{0D108BD9-81ED-4DB2-BD59-A6C34878D82A}">
                    <a16:rowId xmlns:a16="http://schemas.microsoft.com/office/drawing/2014/main" val="10002"/>
                  </a:ext>
                </a:extLst>
              </a:tr>
              <a:tr h="427400">
                <a:tc>
                  <a:txBody>
                    <a:bodyPr/>
                    <a:lstStyle/>
                    <a:p>
                      <a:pPr marL="0" marR="0" lvl="0" indent="0" algn="ctr" rtl="0">
                        <a:lnSpc>
                          <a:spcPct val="100000"/>
                        </a:lnSpc>
                        <a:spcBef>
                          <a:spcPts val="0"/>
                        </a:spcBef>
                        <a:spcAft>
                          <a:spcPts val="0"/>
                        </a:spcAft>
                        <a:buClr>
                          <a:srgbClr val="000000"/>
                        </a:buClr>
                        <a:buSzPts val="1000"/>
                        <a:buFont typeface="Arial"/>
                        <a:buNone/>
                      </a:pPr>
                      <a:r>
                        <a:rPr lang="en-US" sz="1000" b="1" u="none" strike="noStrike" cap="none">
                          <a:latin typeface="나눔스퀘어OTF_ac" panose="020B0600000101010101" pitchFamily="34" charset="-127"/>
                          <a:ea typeface="나눔스퀘어OTF_ac" panose="020B0600000101010101" pitchFamily="34" charset="-127"/>
                        </a:rPr>
                        <a:t>2</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2019-04-03 02:33:09.000000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0.0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8431259</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109.8553</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1370814.0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73.72916</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a:latin typeface="나눔스퀘어OTF_ac" panose="020B0600000101010101" pitchFamily="34" charset="-127"/>
                          <a:ea typeface="나눔스퀘어OTF_ac" panose="020B0600000101010101" pitchFamily="34" charset="-127"/>
                        </a:rPr>
                        <a:t>8810764.0</a:t>
                      </a:r>
                      <a:endParaRPr sz="1400" u="none" strike="noStrike" cap="none">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err="1">
                          <a:latin typeface="나눔스퀘어OTF_ac" panose="020B0600000101010101" pitchFamily="34" charset="-127"/>
                          <a:ea typeface="나눔스퀘어OTF_ac" panose="020B0600000101010101" pitchFamily="34" charset="-127"/>
                        </a:rPr>
                        <a:t>NaN</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0.0</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latin typeface="나눔스퀘어OTF_ac" panose="020B0600000101010101" pitchFamily="34" charset="-127"/>
                          <a:ea typeface="나눔스퀘어OTF_ac" panose="020B0600000101010101" pitchFamily="34" charset="-127"/>
                        </a:rPr>
                        <a:t>0</a:t>
                      </a:r>
                      <a:endParaRPr sz="1400" u="none" strike="noStrike" cap="none" dirty="0">
                        <a:latin typeface="나눔스퀘어OTF_ac" panose="020B0600000101010101" pitchFamily="34" charset="-127"/>
                        <a:ea typeface="나눔스퀘어OTF_ac" panose="020B0600000101010101" pitchFamily="34" charset="-127"/>
                      </a:endParaRPr>
                    </a:p>
                  </a:txBody>
                  <a:tcPr marL="91450" marR="91450" marT="45725" marB="45725" anchor="ctr">
                    <a:lnL w="9525" cap="flat" cmpd="sng">
                      <a:solidFill>
                        <a:srgbClr val="3799FA"/>
                      </a:solidFill>
                      <a:prstDash val="dash"/>
                      <a:round/>
                      <a:headEnd type="none" w="sm" len="sm"/>
                      <a:tailEnd type="none" w="sm" len="sm"/>
                    </a:lnL>
                    <a:lnR w="9525" cap="flat" cmpd="sng">
                      <a:solidFill>
                        <a:srgbClr val="3799FA"/>
                      </a:solidFill>
                      <a:prstDash val="dash"/>
                      <a:round/>
                      <a:headEnd type="none" w="sm" len="sm"/>
                      <a:tailEnd type="none" w="sm" len="sm"/>
                    </a:lnR>
                    <a:lnT w="9525" cap="flat" cmpd="sng">
                      <a:solidFill>
                        <a:srgbClr val="3799FA"/>
                      </a:solidFill>
                      <a:prstDash val="dash"/>
                      <a:round/>
                      <a:headEnd type="none" w="sm" len="sm"/>
                      <a:tailEnd type="none" w="sm" len="sm"/>
                    </a:lnT>
                    <a:lnB w="9525" cap="flat" cmpd="sng">
                      <a:solidFill>
                        <a:srgbClr val="3799FA"/>
                      </a:solidFill>
                      <a:prstDash val="dash"/>
                      <a:round/>
                      <a:headEnd type="none" w="sm" len="sm"/>
                      <a:tailEnd type="none" w="sm" len="sm"/>
                    </a:lnB>
                    <a:solidFill>
                      <a:srgbClr val="F7FBFC"/>
                    </a:solidFill>
                  </a:tcPr>
                </a:tc>
                <a:extLst>
                  <a:ext uri="{0D108BD9-81ED-4DB2-BD59-A6C34878D82A}">
                    <a16:rowId xmlns:a16="http://schemas.microsoft.com/office/drawing/2014/main" val="10003"/>
                  </a:ext>
                </a:extLst>
              </a:tr>
            </a:tbl>
          </a:graphicData>
        </a:graphic>
      </p:graphicFrame>
      <p:sp>
        <p:nvSpPr>
          <p:cNvPr id="6" name="Google Shape;205;p13">
            <a:extLst>
              <a:ext uri="{FF2B5EF4-FFF2-40B4-BE49-F238E27FC236}">
                <a16:creationId xmlns:a16="http://schemas.microsoft.com/office/drawing/2014/main" id="{51222C72-345A-6D56-6120-45D1740153AD}"/>
              </a:ext>
            </a:extLst>
          </p:cNvPr>
          <p:cNvSpPr/>
          <p:nvPr/>
        </p:nvSpPr>
        <p:spPr>
          <a:xfrm>
            <a:off x="3993785" y="2019658"/>
            <a:ext cx="1610700" cy="1709700"/>
          </a:xfrm>
          <a:prstGeom prst="rect">
            <a:avLst/>
          </a:prstGeom>
          <a:noFill/>
          <a:ln w="28575" cap="flat" cmpd="sng">
            <a:solidFill>
              <a:srgbClr val="0070C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Malgun Gothic"/>
              <a:ea typeface="Malgun Gothic"/>
              <a:cs typeface="Malgun Gothic"/>
              <a:sym typeface="Malgun Gothic"/>
            </a:endParaRPr>
          </a:p>
        </p:txBody>
      </p:sp>
      <p:sp>
        <p:nvSpPr>
          <p:cNvPr id="9" name="Google Shape;206;p13">
            <a:extLst>
              <a:ext uri="{FF2B5EF4-FFF2-40B4-BE49-F238E27FC236}">
                <a16:creationId xmlns:a16="http://schemas.microsoft.com/office/drawing/2014/main" id="{D5387F0D-3E35-472F-C631-A25EC40CCC90}"/>
              </a:ext>
            </a:extLst>
          </p:cNvPr>
          <p:cNvSpPr/>
          <p:nvPr/>
        </p:nvSpPr>
        <p:spPr>
          <a:xfrm>
            <a:off x="5632478" y="2019654"/>
            <a:ext cx="2172900" cy="1709700"/>
          </a:xfrm>
          <a:prstGeom prst="rect">
            <a:avLst/>
          </a:prstGeom>
          <a:noFill/>
          <a:ln w="28575" cap="flat" cmpd="sng">
            <a:solidFill>
              <a:srgbClr val="DC6D2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Malgun Gothic"/>
              <a:ea typeface="Malgun Gothic"/>
              <a:cs typeface="Malgun Gothic"/>
              <a:sym typeface="Malgun Gothic"/>
            </a:endParaRPr>
          </a:p>
        </p:txBody>
      </p:sp>
      <p:sp>
        <p:nvSpPr>
          <p:cNvPr id="7" name="내용 개체 틀 2">
            <a:extLst>
              <a:ext uri="{FF2B5EF4-FFF2-40B4-BE49-F238E27FC236}">
                <a16:creationId xmlns:a16="http://schemas.microsoft.com/office/drawing/2014/main" id="{F616B1D1-3DCC-079A-8F5D-09A59410ED54}"/>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Overview</a:t>
            </a:r>
          </a:p>
        </p:txBody>
      </p:sp>
    </p:spTree>
    <p:extLst>
      <p:ext uri="{BB962C8B-B14F-4D97-AF65-F5344CB8AC3E}">
        <p14:creationId xmlns:p14="http://schemas.microsoft.com/office/powerpoint/2010/main" val="3823939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직사각형 2">
            <a:extLst>
              <a:ext uri="{FF2B5EF4-FFF2-40B4-BE49-F238E27FC236}">
                <a16:creationId xmlns:a16="http://schemas.microsoft.com/office/drawing/2014/main" id="{3A5927BE-4846-0744-8BEE-283C7F5D8281}"/>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이상 데이터의 도메인 분석</a:t>
            </a:r>
          </a:p>
        </p:txBody>
      </p:sp>
      <p:grpSp>
        <p:nvGrpSpPr>
          <p:cNvPr id="29" name="그룹 28">
            <a:extLst>
              <a:ext uri="{FF2B5EF4-FFF2-40B4-BE49-F238E27FC236}">
                <a16:creationId xmlns:a16="http://schemas.microsoft.com/office/drawing/2014/main" id="{3598007B-2FBB-404D-B0F5-849D8F91D94E}"/>
              </a:ext>
            </a:extLst>
          </p:cNvPr>
          <p:cNvGrpSpPr/>
          <p:nvPr/>
        </p:nvGrpSpPr>
        <p:grpSpPr>
          <a:xfrm>
            <a:off x="2562577" y="1064477"/>
            <a:ext cx="1853346" cy="400050"/>
            <a:chOff x="2311400" y="1122328"/>
            <a:chExt cx="1282700" cy="400050"/>
          </a:xfrm>
          <a:solidFill>
            <a:srgbClr val="165982"/>
          </a:solidFill>
        </p:grpSpPr>
        <p:sp>
          <p:nvSpPr>
            <p:cNvPr id="30" name="사각형: 둥근 모서리 29">
              <a:extLst>
                <a:ext uri="{FF2B5EF4-FFF2-40B4-BE49-F238E27FC236}">
                  <a16:creationId xmlns:a16="http://schemas.microsoft.com/office/drawing/2014/main" id="{C0E67189-3A40-40AE-9CB8-D814251DB413}"/>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1" name="내용 개체 틀 2">
              <a:extLst>
                <a:ext uri="{FF2B5EF4-FFF2-40B4-BE49-F238E27FC236}">
                  <a16:creationId xmlns:a16="http://schemas.microsoft.com/office/drawing/2014/main" id="{85A74632-D6D6-4002-8822-805CC310B0C4}"/>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Class 1, 2, 3, 4</a:t>
              </a:r>
            </a:p>
          </p:txBody>
        </p:sp>
      </p:grpSp>
      <p:pic>
        <p:nvPicPr>
          <p:cNvPr id="9" name="Google Shape;212;p14" descr="텍스트, 도표, 라인, 친필이(가) 표시된 사진&#10;&#10;자동 생성된 설명">
            <a:extLst>
              <a:ext uri="{FF2B5EF4-FFF2-40B4-BE49-F238E27FC236}">
                <a16:creationId xmlns:a16="http://schemas.microsoft.com/office/drawing/2014/main" id="{C9947D60-C121-4313-ACF8-12205FF52B4D}"/>
              </a:ext>
            </a:extLst>
          </p:cNvPr>
          <p:cNvPicPr preferRelativeResize="0">
            <a:picLocks/>
          </p:cNvPicPr>
          <p:nvPr/>
        </p:nvPicPr>
        <p:blipFill rotWithShape="1">
          <a:blip r:embed="rId2">
            <a:alphaModFix/>
          </a:blip>
          <a:srcRect r="50000" b="49802"/>
          <a:stretch/>
        </p:blipFill>
        <p:spPr>
          <a:xfrm>
            <a:off x="822650" y="1564382"/>
            <a:ext cx="5416420" cy="2134385"/>
          </a:xfrm>
          <a:prstGeom prst="rect">
            <a:avLst/>
          </a:prstGeom>
          <a:noFill/>
          <a:ln>
            <a:noFill/>
          </a:ln>
        </p:spPr>
      </p:pic>
      <p:sp>
        <p:nvSpPr>
          <p:cNvPr id="11" name="Google Shape;215;p14">
            <a:extLst>
              <a:ext uri="{FF2B5EF4-FFF2-40B4-BE49-F238E27FC236}">
                <a16:creationId xmlns:a16="http://schemas.microsoft.com/office/drawing/2014/main" id="{CF1D2C40-B50B-D70E-846C-3C97E66A0DFD}"/>
              </a:ext>
            </a:extLst>
          </p:cNvPr>
          <p:cNvSpPr txBox="1"/>
          <p:nvPr/>
        </p:nvSpPr>
        <p:spPr>
          <a:xfrm>
            <a:off x="822650" y="3586389"/>
            <a:ext cx="6594022" cy="2906486"/>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1600"/>
              <a:buFont typeface="Arial"/>
              <a:buNone/>
            </a:pPr>
            <a:r>
              <a:rPr lang="en-US"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rPr>
              <a:t>1. Abrupt Increase of BSW   2. Spurious Closure of DHSV</a:t>
            </a:r>
            <a:endParaRPr sz="1400" b="0" i="0" u="none" strike="noStrike" cap="none" dirty="0">
              <a:solidFill>
                <a:srgbClr val="000000"/>
              </a:solidFill>
              <a:latin typeface="나눔스퀘어OTF_ac Bold" panose="020B0600000101010101" pitchFamily="34" charset="-127"/>
              <a:ea typeface="나눔스퀘어OTF_ac Bold" panose="020B0600000101010101" pitchFamily="34" charset="-127"/>
              <a:cs typeface="Arial"/>
              <a:sym typeface="Arial"/>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r>
              <a:rPr lang="en-US"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rPr>
              <a:t>     3. Severe Slugging                     4. Flow Instability</a:t>
            </a: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p:txBody>
      </p:sp>
      <p:pic>
        <p:nvPicPr>
          <p:cNvPr id="10" name="Google Shape;213;p14" descr="텍스트, 도표, 라인, 친필이(가) 표시된 사진&#10;&#10;자동 생성된 설명">
            <a:extLst>
              <a:ext uri="{FF2B5EF4-FFF2-40B4-BE49-F238E27FC236}">
                <a16:creationId xmlns:a16="http://schemas.microsoft.com/office/drawing/2014/main" id="{70744720-2DFF-0EBC-1B6B-67BEE0778BF9}"/>
              </a:ext>
            </a:extLst>
          </p:cNvPr>
          <p:cNvPicPr preferRelativeResize="0"/>
          <p:nvPr/>
        </p:nvPicPr>
        <p:blipFill rotWithShape="1">
          <a:blip r:embed="rId2">
            <a:alphaModFix/>
          </a:blip>
          <a:srcRect l="49586" b="49802"/>
          <a:stretch/>
        </p:blipFill>
        <p:spPr>
          <a:xfrm>
            <a:off x="786592" y="3917057"/>
            <a:ext cx="5461309" cy="2134385"/>
          </a:xfrm>
          <a:prstGeom prst="rect">
            <a:avLst/>
          </a:prstGeom>
          <a:noFill/>
          <a:ln>
            <a:noFill/>
          </a:ln>
        </p:spPr>
      </p:pic>
      <p:pic>
        <p:nvPicPr>
          <p:cNvPr id="18" name="그림 17">
            <a:extLst>
              <a:ext uri="{FF2B5EF4-FFF2-40B4-BE49-F238E27FC236}">
                <a16:creationId xmlns:a16="http://schemas.microsoft.com/office/drawing/2014/main" id="{C6F7F670-84F1-9AC6-370B-84E6C66DA160}"/>
              </a:ext>
            </a:extLst>
          </p:cNvPr>
          <p:cNvPicPr>
            <a:picLocks noChangeAspect="1"/>
          </p:cNvPicPr>
          <p:nvPr/>
        </p:nvPicPr>
        <p:blipFill>
          <a:blip r:embed="rId3"/>
          <a:stretch>
            <a:fillRect/>
          </a:stretch>
        </p:blipFill>
        <p:spPr>
          <a:xfrm>
            <a:off x="7465880" y="3805802"/>
            <a:ext cx="2825785" cy="2423393"/>
          </a:xfrm>
          <a:prstGeom prst="rect">
            <a:avLst/>
          </a:prstGeom>
        </p:spPr>
      </p:pic>
      <p:pic>
        <p:nvPicPr>
          <p:cNvPr id="5" name="Google Shape;213;p14" descr="텍스트, 도표, 라인, 친필이(가) 표시된 사진&#10;&#10;자동 생성된 설명">
            <a:extLst>
              <a:ext uri="{FF2B5EF4-FFF2-40B4-BE49-F238E27FC236}">
                <a16:creationId xmlns:a16="http://schemas.microsoft.com/office/drawing/2014/main" id="{AE6D7E8C-C0FC-4808-BA65-6F22C289F227}"/>
              </a:ext>
            </a:extLst>
          </p:cNvPr>
          <p:cNvPicPr preferRelativeResize="0"/>
          <p:nvPr/>
        </p:nvPicPr>
        <p:blipFill rotWithShape="1">
          <a:blip r:embed="rId2">
            <a:alphaModFix/>
          </a:blip>
          <a:srcRect l="74854" r="-1" b="68030"/>
          <a:stretch/>
        </p:blipFill>
        <p:spPr>
          <a:xfrm>
            <a:off x="3517246" y="3951490"/>
            <a:ext cx="2737697" cy="2014126"/>
          </a:xfrm>
          <a:prstGeom prst="rect">
            <a:avLst/>
          </a:prstGeom>
          <a:noFill/>
          <a:ln>
            <a:noFill/>
          </a:ln>
        </p:spPr>
      </p:pic>
      <p:sp>
        <p:nvSpPr>
          <p:cNvPr id="19" name="Google Shape;214;p14">
            <a:extLst>
              <a:ext uri="{FF2B5EF4-FFF2-40B4-BE49-F238E27FC236}">
                <a16:creationId xmlns:a16="http://schemas.microsoft.com/office/drawing/2014/main" id="{FC9B2EF0-E27A-235B-CD86-4EEAC17AE828}"/>
              </a:ext>
            </a:extLst>
          </p:cNvPr>
          <p:cNvSpPr txBox="1"/>
          <p:nvPr/>
        </p:nvSpPr>
        <p:spPr>
          <a:xfrm>
            <a:off x="6451909" y="1564382"/>
            <a:ext cx="4642189" cy="2764800"/>
          </a:xfrm>
          <a:prstGeom prst="rect">
            <a:avLst/>
          </a:prstGeom>
          <a:noFill/>
          <a:ln>
            <a:noFill/>
          </a:ln>
        </p:spPr>
        <p:txBody>
          <a:bodyPr spcFirstLastPara="1" wrap="square" lIns="91425" tIns="45700" rIns="91425" bIns="45700" anchor="t" anchorCtr="0">
            <a:normAutofit/>
          </a:bodyPr>
          <a:lstStyle/>
          <a:p>
            <a:pPr marL="0" marR="0" lvl="0" indent="0" algn="l" rtl="0">
              <a:spcBef>
                <a:spcPts val="1000"/>
              </a:spcBef>
              <a:spcAft>
                <a:spcPts val="0"/>
              </a:spcAft>
              <a:buNone/>
            </a:pPr>
            <a:r>
              <a:rPr lang="en-US" dirty="0">
                <a:latin typeface="나눔스퀘어OTF_ac Bold" panose="020B0600000101010101" pitchFamily="34" charset="-127"/>
                <a:ea typeface="나눔스퀘어OTF_ac Bold" panose="020B0600000101010101" pitchFamily="34" charset="-127"/>
                <a:cs typeface="Malgun Gothic"/>
                <a:sym typeface="Malgun Gothic"/>
              </a:rPr>
              <a:t>1. BSW(Basic Sediment &amp; Water)</a:t>
            </a:r>
            <a:endParaRPr dirty="0">
              <a:latin typeface="나눔스퀘어OTF_ac Bold" panose="020B0600000101010101" pitchFamily="34" charset="-127"/>
              <a:ea typeface="나눔스퀘어OTF_ac Bold" panose="020B0600000101010101" pitchFamily="34" charset="-127"/>
              <a:cs typeface="Malgun Gothic"/>
              <a:sym typeface="Malgun Gothic"/>
            </a:endParaRPr>
          </a:p>
          <a:p>
            <a:pPr marL="457200" marR="0" lvl="0" indent="-355600" algn="l" rtl="0">
              <a:spcBef>
                <a:spcPts val="1000"/>
              </a:spcBef>
              <a:spcAft>
                <a:spcPts val="0"/>
              </a:spcAft>
              <a:buClr>
                <a:srgbClr val="7030A0"/>
              </a:buClr>
              <a:buSzPts val="2000"/>
              <a:buFont typeface="Malgun Gothic"/>
              <a:buChar char="-"/>
            </a:pPr>
            <a:r>
              <a:rPr lang="en-US" sz="1600" dirty="0" err="1">
                <a:latin typeface="나눔스퀘어OTF_ac" panose="020B0600000101010101" pitchFamily="34" charset="-127"/>
                <a:ea typeface="나눔스퀘어OTF_ac" panose="020B0600000101010101" pitchFamily="34" charset="-127"/>
                <a:cs typeface="Malgun Gothic"/>
                <a:sym typeface="Malgun Gothic"/>
              </a:rPr>
              <a:t>불순물의</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latin typeface="나눔스퀘어OTF_ac" panose="020B0600000101010101" pitchFamily="34" charset="-127"/>
                <a:ea typeface="나눔스퀘어OTF_ac" panose="020B0600000101010101" pitchFamily="34" charset="-127"/>
                <a:cs typeface="Malgun Gothic"/>
                <a:sym typeface="Malgun Gothic"/>
              </a:rPr>
              <a:t>농도가</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latin typeface="나눔스퀘어OTF_ac" panose="020B0600000101010101" pitchFamily="34" charset="-127"/>
                <a:ea typeface="나눔스퀘어OTF_ac" panose="020B0600000101010101" pitchFamily="34" charset="-127"/>
                <a:cs typeface="Malgun Gothic"/>
                <a:sym typeface="Malgun Gothic"/>
              </a:rPr>
              <a:t>높아지게</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latin typeface="나눔스퀘어OTF_ac" panose="020B0600000101010101" pitchFamily="34" charset="-127"/>
                <a:ea typeface="나눔스퀘어OTF_ac" panose="020B0600000101010101" pitchFamily="34" charset="-127"/>
                <a:cs typeface="Malgun Gothic"/>
                <a:sym typeface="Malgun Gothic"/>
              </a:rPr>
              <a:t>되면</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r>
              <a:rPr 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TPT </a:t>
            </a:r>
            <a:r>
              <a:rPr lang="en-US" sz="1600" dirty="0" err="1">
                <a:highlight>
                  <a:srgbClr val="CAE5F6"/>
                </a:highlight>
                <a:latin typeface="나눔스퀘어OTF_ac" panose="020B0600000101010101" pitchFamily="34" charset="-127"/>
                <a:ea typeface="나눔스퀘어OTF_ac" panose="020B0600000101010101" pitchFamily="34" charset="-127"/>
                <a:cs typeface="Malgun Gothic"/>
                <a:sym typeface="Malgun Gothic"/>
              </a:rPr>
              <a:t>센서의</a:t>
            </a:r>
            <a:r>
              <a:rPr 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highlight>
                  <a:srgbClr val="CAE5F6"/>
                </a:highlight>
                <a:latin typeface="나눔스퀘어OTF_ac" panose="020B0600000101010101" pitchFamily="34" charset="-127"/>
                <a:ea typeface="나눔스퀘어OTF_ac" panose="020B0600000101010101" pitchFamily="34" charset="-127"/>
                <a:cs typeface="Malgun Gothic"/>
                <a:sym typeface="Malgun Gothic"/>
              </a:rPr>
              <a:t>압력과</a:t>
            </a:r>
            <a:r>
              <a:rPr 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highlight>
                  <a:srgbClr val="CAE5F6"/>
                </a:highlight>
                <a:latin typeface="나눔스퀘어OTF_ac" panose="020B0600000101010101" pitchFamily="34" charset="-127"/>
                <a:ea typeface="나눔스퀘어OTF_ac" panose="020B0600000101010101" pitchFamily="34" charset="-127"/>
                <a:cs typeface="Malgun Gothic"/>
                <a:sym typeface="Malgun Gothic"/>
              </a:rPr>
              <a:t>온도가</a:t>
            </a:r>
            <a:r>
              <a:rPr 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highlight>
                  <a:srgbClr val="CAE5F6"/>
                </a:highlight>
                <a:latin typeface="나눔스퀘어OTF_ac" panose="020B0600000101010101" pitchFamily="34" charset="-127"/>
                <a:ea typeface="나눔스퀘어OTF_ac" panose="020B0600000101010101" pitchFamily="34" charset="-127"/>
                <a:cs typeface="Malgun Gothic"/>
                <a:sym typeface="Malgun Gothic"/>
              </a:rPr>
              <a:t>민감하게</a:t>
            </a:r>
            <a:r>
              <a:rPr 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highlight>
                  <a:srgbClr val="CAE5F6"/>
                </a:highlight>
                <a:latin typeface="나눔스퀘어OTF_ac" panose="020B0600000101010101" pitchFamily="34" charset="-127"/>
                <a:ea typeface="나눔스퀘어OTF_ac" panose="020B0600000101010101" pitchFamily="34" charset="-127"/>
                <a:cs typeface="Malgun Gothic"/>
                <a:sym typeface="Malgun Gothic"/>
              </a:rPr>
              <a:t>반응</a:t>
            </a:r>
            <a:r>
              <a:rPr lang="en-US" sz="1600" dirty="0" err="1">
                <a:latin typeface="나눔스퀘어OTF_ac" panose="020B0600000101010101" pitchFamily="34" charset="-127"/>
                <a:ea typeface="나눔스퀘어OTF_ac" panose="020B0600000101010101" pitchFamily="34" charset="-127"/>
                <a:cs typeface="Malgun Gothic"/>
                <a:sym typeface="Malgun Gothic"/>
              </a:rPr>
              <a:t>한다</a:t>
            </a:r>
            <a:r>
              <a:rPr lang="en-US" sz="1600" dirty="0">
                <a:latin typeface="나눔스퀘어OTF_ac" panose="020B0600000101010101" pitchFamily="34" charset="-127"/>
                <a:ea typeface="나눔스퀘어OTF_ac" panose="020B0600000101010101" pitchFamily="34" charset="-127"/>
                <a:cs typeface="Malgun Gothic"/>
                <a:sym typeface="Malgun Gothic"/>
              </a:rPr>
              <a:t>.</a:t>
            </a:r>
            <a:endParaRPr sz="1600" dirty="0">
              <a:latin typeface="나눔스퀘어OTF_ac" panose="020B0600000101010101" pitchFamily="34" charset="-127"/>
              <a:ea typeface="나눔스퀘어OTF_ac" panose="020B0600000101010101" pitchFamily="34" charset="-127"/>
              <a:cs typeface="Malgun Gothic"/>
              <a:sym typeface="Malgun Gothic"/>
            </a:endParaRPr>
          </a:p>
          <a:p>
            <a:pPr marL="0" marR="0" lvl="0" indent="0" algn="l" rtl="0">
              <a:spcBef>
                <a:spcPts val="1000"/>
              </a:spcBef>
              <a:spcAft>
                <a:spcPts val="0"/>
              </a:spcAft>
              <a:buNone/>
            </a:pPr>
            <a:r>
              <a:rPr lang="en-US" dirty="0">
                <a:latin typeface="나눔스퀘어OTF_ac Bold" panose="020B0600000101010101" pitchFamily="34" charset="-127"/>
                <a:ea typeface="나눔스퀘어OTF_ac Bold" panose="020B0600000101010101" pitchFamily="34" charset="-127"/>
                <a:cs typeface="Malgun Gothic"/>
                <a:sym typeface="Malgun Gothic"/>
              </a:rPr>
              <a:t>2. Spurious Closure of DHSV</a:t>
            </a:r>
            <a:endParaRPr dirty="0">
              <a:latin typeface="나눔스퀘어OTF_ac Bold" panose="020B0600000101010101" pitchFamily="34" charset="-127"/>
              <a:ea typeface="나눔스퀘어OTF_ac Bold" panose="020B0600000101010101" pitchFamily="34" charset="-127"/>
              <a:cs typeface="Malgun Gothic"/>
              <a:sym typeface="Malgun Gothic"/>
            </a:endParaRPr>
          </a:p>
          <a:p>
            <a:pPr marL="457200" marR="0" lvl="0" indent="-355600" algn="l" rtl="0">
              <a:spcBef>
                <a:spcPts val="1000"/>
              </a:spcBef>
              <a:spcAft>
                <a:spcPts val="0"/>
              </a:spcAft>
              <a:buClr>
                <a:srgbClr val="7030A0"/>
              </a:buClr>
              <a:buSzPts val="2000"/>
              <a:buFont typeface="Malgun Gothic"/>
              <a:buChar char="-"/>
            </a:pPr>
            <a:r>
              <a:rPr lang="en-US" sz="1600" dirty="0">
                <a:latin typeface="나눔스퀘어OTF_ac" panose="020B0600000101010101" pitchFamily="34" charset="-127"/>
                <a:ea typeface="나눔스퀘어OTF_ac" panose="020B0600000101010101" pitchFamily="34" charset="-127"/>
                <a:cs typeface="Malgun Gothic"/>
                <a:sym typeface="Malgun Gothic"/>
              </a:rPr>
              <a:t>Oil </a:t>
            </a:r>
            <a:r>
              <a:rPr lang="en-US" sz="1600" dirty="0" err="1">
                <a:latin typeface="나눔스퀘어OTF_ac" panose="020B0600000101010101" pitchFamily="34" charset="-127"/>
                <a:ea typeface="나눔스퀘어OTF_ac" panose="020B0600000101010101" pitchFamily="34" charset="-127"/>
                <a:cs typeface="Malgun Gothic"/>
                <a:sym typeface="Malgun Gothic"/>
              </a:rPr>
              <a:t>추출</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latin typeface="나눔스퀘어OTF_ac" panose="020B0600000101010101" pitchFamily="34" charset="-127"/>
                <a:ea typeface="나눔스퀘어OTF_ac" panose="020B0600000101010101" pitchFamily="34" charset="-127"/>
                <a:cs typeface="Malgun Gothic"/>
                <a:sym typeface="Malgun Gothic"/>
              </a:rPr>
              <a:t>밸브</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latin typeface="나눔스퀘어OTF_ac" panose="020B0600000101010101" pitchFamily="34" charset="-127"/>
                <a:ea typeface="나눔스퀘어OTF_ac" panose="020B0600000101010101" pitchFamily="34" charset="-127"/>
                <a:cs typeface="Malgun Gothic"/>
                <a:sym typeface="Malgun Gothic"/>
              </a:rPr>
              <a:t>오작동으로</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latin typeface="나눔스퀘어OTF_ac" panose="020B0600000101010101" pitchFamily="34" charset="-127"/>
                <a:ea typeface="나눔스퀘어OTF_ac" panose="020B0600000101010101" pitchFamily="34" charset="-127"/>
                <a:cs typeface="Malgun Gothic"/>
                <a:sym typeface="Malgun Gothic"/>
              </a:rPr>
              <a:t>관의</a:t>
            </a:r>
            <a:r>
              <a:rPr lang="en-US" sz="1600" dirty="0">
                <a:latin typeface="나눔스퀘어OTF_ac" panose="020B0600000101010101" pitchFamily="34" charset="-127"/>
                <a:ea typeface="나눔스퀘어OTF_ac" panose="020B0600000101010101" pitchFamily="34" charset="-127"/>
                <a:cs typeface="Malgun Gothic"/>
                <a:sym typeface="Malgun Gothic"/>
              </a:rPr>
              <a:t> Oil </a:t>
            </a:r>
            <a:r>
              <a:rPr lang="en-US" sz="1600" dirty="0" err="1">
                <a:latin typeface="나눔스퀘어OTF_ac" panose="020B0600000101010101" pitchFamily="34" charset="-127"/>
                <a:ea typeface="나눔스퀘어OTF_ac" panose="020B0600000101010101" pitchFamily="34" charset="-127"/>
                <a:cs typeface="Malgun Gothic"/>
                <a:sym typeface="Malgun Gothic"/>
              </a:rPr>
              <a:t>유량이</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latin typeface="나눔스퀘어OTF_ac" panose="020B0600000101010101" pitchFamily="34" charset="-127"/>
                <a:ea typeface="나눔스퀘어OTF_ac" panose="020B0600000101010101" pitchFamily="34" charset="-127"/>
                <a:cs typeface="Malgun Gothic"/>
                <a:sym typeface="Malgun Gothic"/>
              </a:rPr>
              <a:t>줄어들어</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highlight>
                  <a:srgbClr val="CAE5F6"/>
                </a:highlight>
                <a:latin typeface="나눔스퀘어OTF_ac" panose="020B0600000101010101" pitchFamily="34" charset="-127"/>
                <a:ea typeface="나눔스퀘어OTF_ac" panose="020B0600000101010101" pitchFamily="34" charset="-127"/>
                <a:cs typeface="Malgun Gothic"/>
                <a:sym typeface="Malgun Gothic"/>
              </a:rPr>
              <a:t>온도</a:t>
            </a:r>
            <a:r>
              <a:rPr 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highlight>
                  <a:srgbClr val="CAE5F6"/>
                </a:highlight>
                <a:latin typeface="나눔스퀘어OTF_ac" panose="020B0600000101010101" pitchFamily="34" charset="-127"/>
                <a:ea typeface="나눔스퀘어OTF_ac" panose="020B0600000101010101" pitchFamily="34" charset="-127"/>
                <a:cs typeface="Malgun Gothic"/>
                <a:sym typeface="Malgun Gothic"/>
              </a:rPr>
              <a:t>압력이</a:t>
            </a:r>
            <a:r>
              <a:rPr 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 </a:t>
            </a:r>
            <a:r>
              <a:rPr lang="en-US" sz="1600" dirty="0" err="1">
                <a:highlight>
                  <a:srgbClr val="CAE5F6"/>
                </a:highlight>
                <a:latin typeface="나눔스퀘어OTF_ac" panose="020B0600000101010101" pitchFamily="34" charset="-127"/>
                <a:ea typeface="나눔스퀘어OTF_ac" panose="020B0600000101010101" pitchFamily="34" charset="-127"/>
                <a:cs typeface="Malgun Gothic"/>
                <a:sym typeface="Malgun Gothic"/>
              </a:rPr>
              <a:t>줄어</a:t>
            </a:r>
            <a:r>
              <a:rPr lang="ko-KR" alt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든</a:t>
            </a:r>
            <a:r>
              <a:rPr 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다</a:t>
            </a:r>
            <a:r>
              <a:rPr lang="en-US" sz="1600" dirty="0">
                <a:latin typeface="나눔스퀘어OTF_ac" panose="020B0600000101010101" pitchFamily="34" charset="-127"/>
                <a:ea typeface="나눔스퀘어OTF_ac" panose="020B0600000101010101" pitchFamily="34" charset="-127"/>
                <a:cs typeface="Malgun Gothic"/>
                <a:sym typeface="Malgun Gothic"/>
              </a:rPr>
              <a:t>. </a:t>
            </a:r>
            <a:endParaRPr sz="1600" dirty="0">
              <a:latin typeface="나눔스퀘어OTF_ac" panose="020B0600000101010101" pitchFamily="34" charset="-127"/>
              <a:ea typeface="나눔스퀘어OTF_ac" panose="020B0600000101010101" pitchFamily="34" charset="-127"/>
              <a:cs typeface="Malgun Gothic"/>
              <a:sym typeface="Malgun Gothic"/>
            </a:endParaRPr>
          </a:p>
        </p:txBody>
      </p:sp>
      <p:sp>
        <p:nvSpPr>
          <p:cNvPr id="6" name="내용 개체 틀 2">
            <a:extLst>
              <a:ext uri="{FF2B5EF4-FFF2-40B4-BE49-F238E27FC236}">
                <a16:creationId xmlns:a16="http://schemas.microsoft.com/office/drawing/2014/main" id="{6415864B-DE00-24F3-3740-2504608C119B}"/>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Overview</a:t>
            </a:r>
          </a:p>
        </p:txBody>
      </p:sp>
    </p:spTree>
    <p:extLst>
      <p:ext uri="{BB962C8B-B14F-4D97-AF65-F5344CB8AC3E}">
        <p14:creationId xmlns:p14="http://schemas.microsoft.com/office/powerpoint/2010/main" val="2745665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직사각형 2">
            <a:extLst>
              <a:ext uri="{FF2B5EF4-FFF2-40B4-BE49-F238E27FC236}">
                <a16:creationId xmlns:a16="http://schemas.microsoft.com/office/drawing/2014/main" id="{3A5927BE-4846-0744-8BEE-283C7F5D8281}"/>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이상 데이터의 도메인 분석</a:t>
            </a:r>
          </a:p>
        </p:txBody>
      </p:sp>
      <p:grpSp>
        <p:nvGrpSpPr>
          <p:cNvPr id="29" name="그룹 28">
            <a:extLst>
              <a:ext uri="{FF2B5EF4-FFF2-40B4-BE49-F238E27FC236}">
                <a16:creationId xmlns:a16="http://schemas.microsoft.com/office/drawing/2014/main" id="{3598007B-2FBB-404D-B0F5-849D8F91D94E}"/>
              </a:ext>
            </a:extLst>
          </p:cNvPr>
          <p:cNvGrpSpPr/>
          <p:nvPr/>
        </p:nvGrpSpPr>
        <p:grpSpPr>
          <a:xfrm>
            <a:off x="2562577" y="1064477"/>
            <a:ext cx="1853346" cy="400050"/>
            <a:chOff x="2311400" y="1122328"/>
            <a:chExt cx="1282700" cy="400050"/>
          </a:xfrm>
          <a:solidFill>
            <a:srgbClr val="165982"/>
          </a:solidFill>
        </p:grpSpPr>
        <p:sp>
          <p:nvSpPr>
            <p:cNvPr id="30" name="사각형: 둥근 모서리 29">
              <a:extLst>
                <a:ext uri="{FF2B5EF4-FFF2-40B4-BE49-F238E27FC236}">
                  <a16:creationId xmlns:a16="http://schemas.microsoft.com/office/drawing/2014/main" id="{C0E67189-3A40-40AE-9CB8-D814251DB413}"/>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1" name="내용 개체 틀 2">
              <a:extLst>
                <a:ext uri="{FF2B5EF4-FFF2-40B4-BE49-F238E27FC236}">
                  <a16:creationId xmlns:a16="http://schemas.microsoft.com/office/drawing/2014/main" id="{85A74632-D6D6-4002-8822-805CC310B0C4}"/>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Class 1, 2, 3, 4</a:t>
              </a:r>
            </a:p>
          </p:txBody>
        </p:sp>
      </p:grpSp>
      <p:pic>
        <p:nvPicPr>
          <p:cNvPr id="9" name="Google Shape;212;p14" descr="텍스트, 도표, 라인, 친필이(가) 표시된 사진&#10;&#10;자동 생성된 설명">
            <a:extLst>
              <a:ext uri="{FF2B5EF4-FFF2-40B4-BE49-F238E27FC236}">
                <a16:creationId xmlns:a16="http://schemas.microsoft.com/office/drawing/2014/main" id="{C9947D60-C121-4313-ACF8-12205FF52B4D}"/>
              </a:ext>
            </a:extLst>
          </p:cNvPr>
          <p:cNvPicPr preferRelativeResize="0">
            <a:picLocks/>
          </p:cNvPicPr>
          <p:nvPr/>
        </p:nvPicPr>
        <p:blipFill rotWithShape="1">
          <a:blip r:embed="rId2">
            <a:alphaModFix/>
          </a:blip>
          <a:srcRect r="50000" b="49802"/>
          <a:stretch/>
        </p:blipFill>
        <p:spPr>
          <a:xfrm>
            <a:off x="822650" y="1564382"/>
            <a:ext cx="5416420" cy="2134385"/>
          </a:xfrm>
          <a:prstGeom prst="rect">
            <a:avLst/>
          </a:prstGeom>
          <a:noFill/>
          <a:ln>
            <a:noFill/>
          </a:ln>
        </p:spPr>
      </p:pic>
      <p:pic>
        <p:nvPicPr>
          <p:cNvPr id="10" name="Google Shape;213;p14" descr="텍스트, 도표, 라인, 친필이(가) 표시된 사진&#10;&#10;자동 생성된 설명">
            <a:extLst>
              <a:ext uri="{FF2B5EF4-FFF2-40B4-BE49-F238E27FC236}">
                <a16:creationId xmlns:a16="http://schemas.microsoft.com/office/drawing/2014/main" id="{70744720-2DFF-0EBC-1B6B-67BEE0778BF9}"/>
              </a:ext>
            </a:extLst>
          </p:cNvPr>
          <p:cNvPicPr preferRelativeResize="0"/>
          <p:nvPr/>
        </p:nvPicPr>
        <p:blipFill rotWithShape="1">
          <a:blip r:embed="rId2">
            <a:alphaModFix/>
          </a:blip>
          <a:srcRect l="49586" b="49802"/>
          <a:stretch/>
        </p:blipFill>
        <p:spPr>
          <a:xfrm>
            <a:off x="786592" y="3917057"/>
            <a:ext cx="5461309" cy="2134385"/>
          </a:xfrm>
          <a:prstGeom prst="rect">
            <a:avLst/>
          </a:prstGeom>
          <a:noFill/>
          <a:ln>
            <a:noFill/>
          </a:ln>
        </p:spPr>
      </p:pic>
      <p:sp>
        <p:nvSpPr>
          <p:cNvPr id="11" name="Google Shape;215;p14">
            <a:extLst>
              <a:ext uri="{FF2B5EF4-FFF2-40B4-BE49-F238E27FC236}">
                <a16:creationId xmlns:a16="http://schemas.microsoft.com/office/drawing/2014/main" id="{CF1D2C40-B50B-D70E-846C-3C97E66A0DFD}"/>
              </a:ext>
            </a:extLst>
          </p:cNvPr>
          <p:cNvSpPr txBox="1"/>
          <p:nvPr/>
        </p:nvSpPr>
        <p:spPr>
          <a:xfrm>
            <a:off x="822650" y="3586389"/>
            <a:ext cx="6594022" cy="2906486"/>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1600"/>
              <a:buFont typeface="Arial"/>
              <a:buNone/>
            </a:pPr>
            <a:r>
              <a:rPr lang="en-US"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rPr>
              <a:t>1. Abrupt Increase of BSW   2. Spurious Closure of DHSV</a:t>
            </a:r>
            <a:endParaRPr sz="1400" b="0" i="0" u="none" strike="noStrike" cap="none" dirty="0">
              <a:solidFill>
                <a:srgbClr val="000000"/>
              </a:solidFill>
              <a:latin typeface="나눔스퀘어OTF_ac Bold" panose="020B0600000101010101" pitchFamily="34" charset="-127"/>
              <a:ea typeface="나눔스퀘어OTF_ac Bold" panose="020B0600000101010101" pitchFamily="34" charset="-127"/>
              <a:cs typeface="Arial"/>
              <a:sym typeface="Arial"/>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r>
              <a:rPr lang="en-US"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rPr>
              <a:t>     3. Severe Slugging                     4. Flow Instability</a:t>
            </a: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p:txBody>
      </p:sp>
      <p:sp>
        <p:nvSpPr>
          <p:cNvPr id="19" name="Google Shape;214;p14">
            <a:extLst>
              <a:ext uri="{FF2B5EF4-FFF2-40B4-BE49-F238E27FC236}">
                <a16:creationId xmlns:a16="http://schemas.microsoft.com/office/drawing/2014/main" id="{FC9B2EF0-E27A-235B-CD86-4EEAC17AE828}"/>
              </a:ext>
            </a:extLst>
          </p:cNvPr>
          <p:cNvSpPr txBox="1"/>
          <p:nvPr/>
        </p:nvSpPr>
        <p:spPr>
          <a:xfrm>
            <a:off x="6451909" y="1564382"/>
            <a:ext cx="4901891" cy="2764800"/>
          </a:xfrm>
          <a:prstGeom prst="rect">
            <a:avLst/>
          </a:prstGeom>
          <a:noFill/>
          <a:ln>
            <a:noFill/>
          </a:ln>
        </p:spPr>
        <p:txBody>
          <a:bodyPr spcFirstLastPara="1" wrap="square" lIns="91425" tIns="45700" rIns="91425" bIns="45700" anchor="t" anchorCtr="0">
            <a:normAutofit/>
          </a:bodyPr>
          <a:lstStyle/>
          <a:p>
            <a:pPr marL="0" marR="0" lvl="0" indent="0" algn="l" rtl="0">
              <a:spcBef>
                <a:spcPts val="1000"/>
              </a:spcBef>
              <a:spcAft>
                <a:spcPts val="0"/>
              </a:spcAft>
              <a:buNone/>
            </a:pPr>
            <a:r>
              <a:rPr lang="en-US" altLang="ko-KR" dirty="0">
                <a:latin typeface="나눔스퀘어OTF_ac Bold" panose="020B0600000101010101" pitchFamily="34" charset="-127"/>
                <a:ea typeface="나눔스퀘어OTF_ac Bold" panose="020B0600000101010101" pitchFamily="34" charset="-127"/>
                <a:cs typeface="Malgun Gothic"/>
                <a:sym typeface="Malgun Gothic"/>
              </a:rPr>
              <a:t>3. Severe Slugging</a:t>
            </a:r>
          </a:p>
          <a:p>
            <a:pPr marL="285750" marR="0" lvl="0" indent="-285750" algn="l" rtl="0">
              <a:spcBef>
                <a:spcPts val="1000"/>
              </a:spcBef>
              <a:spcAft>
                <a:spcPts val="0"/>
              </a:spcAft>
              <a:buFontTx/>
              <a:buChar char="-"/>
            </a:pP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Oil</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과 공기가 같이 섞여서 들어오는 상황으로</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 모든 센서에서 </a:t>
            </a:r>
            <a:r>
              <a:rPr lang="ko-KR" alt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불안정한 패턴</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이 관측된다</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a:t>
            </a:r>
          </a:p>
          <a:p>
            <a:pPr marR="0" lvl="0" algn="l" rtl="0">
              <a:spcBef>
                <a:spcPts val="1000"/>
              </a:spcBef>
              <a:spcAft>
                <a:spcPts val="0"/>
              </a:spcAft>
            </a:pPr>
            <a:r>
              <a:rPr lang="en-US" altLang="ko-KR" dirty="0">
                <a:latin typeface="나눔스퀘어OTF_ac Bold" panose="020B0600000101010101" pitchFamily="34" charset="-127"/>
                <a:ea typeface="나눔스퀘어OTF_ac Bold" panose="020B0600000101010101" pitchFamily="34" charset="-127"/>
                <a:cs typeface="Malgun Gothic"/>
                <a:sym typeface="Malgun Gothic"/>
              </a:rPr>
              <a:t>4. Flow instability</a:t>
            </a:r>
          </a:p>
          <a:p>
            <a:pPr marL="285750" marR="0" lvl="0" indent="-285750" algn="l" rtl="0">
              <a:spcBef>
                <a:spcPts val="1000"/>
              </a:spcBef>
              <a:spcAft>
                <a:spcPts val="0"/>
              </a:spcAft>
              <a:buFontTx/>
              <a:buChar char="-"/>
            </a:pPr>
            <a:r>
              <a:rPr lang="ko-KR" alt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불안정한 흐름</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에 의한 이상으로</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 </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다양한 원인들이 복합적으로 나타나는 상황이다</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a:t>
            </a:r>
          </a:p>
        </p:txBody>
      </p:sp>
      <p:pic>
        <p:nvPicPr>
          <p:cNvPr id="5" name="Google Shape;228;g25eae30571c_1_42">
            <a:extLst>
              <a:ext uri="{FF2B5EF4-FFF2-40B4-BE49-F238E27FC236}">
                <a16:creationId xmlns:a16="http://schemas.microsoft.com/office/drawing/2014/main" id="{4E227E1D-2954-1651-0B78-4CDEAEECF61C}"/>
              </a:ext>
            </a:extLst>
          </p:cNvPr>
          <p:cNvPicPr preferRelativeResize="0"/>
          <p:nvPr/>
        </p:nvPicPr>
        <p:blipFill>
          <a:blip r:embed="rId3">
            <a:alphaModFix/>
          </a:blip>
          <a:stretch>
            <a:fillRect/>
          </a:stretch>
        </p:blipFill>
        <p:spPr>
          <a:xfrm>
            <a:off x="7127423" y="3864450"/>
            <a:ext cx="3826079" cy="2420670"/>
          </a:xfrm>
          <a:prstGeom prst="rect">
            <a:avLst/>
          </a:prstGeom>
          <a:noFill/>
          <a:ln>
            <a:noFill/>
          </a:ln>
        </p:spPr>
      </p:pic>
      <p:pic>
        <p:nvPicPr>
          <p:cNvPr id="7" name="Google Shape;213;p14" descr="텍스트, 도표, 라인, 친필이(가) 표시된 사진&#10;&#10;자동 생성된 설명">
            <a:extLst>
              <a:ext uri="{FF2B5EF4-FFF2-40B4-BE49-F238E27FC236}">
                <a16:creationId xmlns:a16="http://schemas.microsoft.com/office/drawing/2014/main" id="{6D68012D-CB6B-B793-3A60-69FC2EA5C937}"/>
              </a:ext>
            </a:extLst>
          </p:cNvPr>
          <p:cNvPicPr preferRelativeResize="0"/>
          <p:nvPr/>
        </p:nvPicPr>
        <p:blipFill rotWithShape="1">
          <a:blip r:embed="rId2">
            <a:alphaModFix/>
          </a:blip>
          <a:srcRect l="74854" r="-1" b="68030"/>
          <a:stretch/>
        </p:blipFill>
        <p:spPr>
          <a:xfrm>
            <a:off x="3517246" y="3951490"/>
            <a:ext cx="2737697" cy="2014126"/>
          </a:xfrm>
          <a:prstGeom prst="rect">
            <a:avLst/>
          </a:prstGeom>
          <a:noFill/>
          <a:ln>
            <a:noFill/>
          </a:ln>
        </p:spPr>
      </p:pic>
      <p:sp>
        <p:nvSpPr>
          <p:cNvPr id="8" name="내용 개체 틀 2">
            <a:extLst>
              <a:ext uri="{FF2B5EF4-FFF2-40B4-BE49-F238E27FC236}">
                <a16:creationId xmlns:a16="http://schemas.microsoft.com/office/drawing/2014/main" id="{69F4AFBE-D2BD-A05F-8834-28A4FB944246}"/>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Overview</a:t>
            </a:r>
          </a:p>
        </p:txBody>
      </p:sp>
    </p:spTree>
    <p:extLst>
      <p:ext uri="{BB962C8B-B14F-4D97-AF65-F5344CB8AC3E}">
        <p14:creationId xmlns:p14="http://schemas.microsoft.com/office/powerpoint/2010/main" val="1601553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직사각형 2">
            <a:extLst>
              <a:ext uri="{FF2B5EF4-FFF2-40B4-BE49-F238E27FC236}">
                <a16:creationId xmlns:a16="http://schemas.microsoft.com/office/drawing/2014/main" id="{3A5927BE-4846-0744-8BEE-283C7F5D8281}"/>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이상 데이터의 도메인 분석</a:t>
            </a:r>
          </a:p>
        </p:txBody>
      </p:sp>
      <p:grpSp>
        <p:nvGrpSpPr>
          <p:cNvPr id="29" name="그룹 28">
            <a:extLst>
              <a:ext uri="{FF2B5EF4-FFF2-40B4-BE49-F238E27FC236}">
                <a16:creationId xmlns:a16="http://schemas.microsoft.com/office/drawing/2014/main" id="{3598007B-2FBB-404D-B0F5-849D8F91D94E}"/>
              </a:ext>
            </a:extLst>
          </p:cNvPr>
          <p:cNvGrpSpPr/>
          <p:nvPr/>
        </p:nvGrpSpPr>
        <p:grpSpPr>
          <a:xfrm>
            <a:off x="2562577" y="1064477"/>
            <a:ext cx="1853346" cy="400050"/>
            <a:chOff x="2311400" y="1122328"/>
            <a:chExt cx="1282700" cy="400050"/>
          </a:xfrm>
          <a:solidFill>
            <a:srgbClr val="165982"/>
          </a:solidFill>
        </p:grpSpPr>
        <p:sp>
          <p:nvSpPr>
            <p:cNvPr id="30" name="사각형: 둥근 모서리 29">
              <a:extLst>
                <a:ext uri="{FF2B5EF4-FFF2-40B4-BE49-F238E27FC236}">
                  <a16:creationId xmlns:a16="http://schemas.microsoft.com/office/drawing/2014/main" id="{C0E67189-3A40-40AE-9CB8-D814251DB413}"/>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1" name="내용 개체 틀 2">
              <a:extLst>
                <a:ext uri="{FF2B5EF4-FFF2-40B4-BE49-F238E27FC236}">
                  <a16:creationId xmlns:a16="http://schemas.microsoft.com/office/drawing/2014/main" id="{85A74632-D6D6-4002-8822-805CC310B0C4}"/>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Class 5, 6, 7, 8</a:t>
              </a:r>
            </a:p>
          </p:txBody>
        </p:sp>
      </p:grpSp>
      <p:sp>
        <p:nvSpPr>
          <p:cNvPr id="19" name="Google Shape;214;p14">
            <a:extLst>
              <a:ext uri="{FF2B5EF4-FFF2-40B4-BE49-F238E27FC236}">
                <a16:creationId xmlns:a16="http://schemas.microsoft.com/office/drawing/2014/main" id="{FC9B2EF0-E27A-235B-CD86-4EEAC17AE828}"/>
              </a:ext>
            </a:extLst>
          </p:cNvPr>
          <p:cNvSpPr txBox="1"/>
          <p:nvPr/>
        </p:nvSpPr>
        <p:spPr>
          <a:xfrm>
            <a:off x="6451909" y="1564382"/>
            <a:ext cx="4764172" cy="2764800"/>
          </a:xfrm>
          <a:prstGeom prst="rect">
            <a:avLst/>
          </a:prstGeom>
          <a:noFill/>
          <a:ln>
            <a:noFill/>
          </a:ln>
        </p:spPr>
        <p:txBody>
          <a:bodyPr spcFirstLastPara="1" wrap="square" lIns="91425" tIns="45700" rIns="91425" bIns="45700" anchor="t" anchorCtr="0">
            <a:normAutofit/>
          </a:bodyPr>
          <a:lstStyle/>
          <a:p>
            <a:pPr marL="0" marR="0" lvl="0" indent="0" algn="l" rtl="0">
              <a:spcBef>
                <a:spcPts val="1000"/>
              </a:spcBef>
              <a:spcAft>
                <a:spcPts val="0"/>
              </a:spcAft>
              <a:buNone/>
            </a:pPr>
            <a:r>
              <a:rPr lang="en-US" altLang="ko-KR" dirty="0">
                <a:latin typeface="나눔스퀘어OTF_ac Bold" panose="020B0600000101010101" pitchFamily="34" charset="-127"/>
                <a:ea typeface="나눔스퀘어OTF_ac Bold" panose="020B0600000101010101" pitchFamily="34" charset="-127"/>
                <a:cs typeface="Malgun Gothic"/>
                <a:sym typeface="Malgun Gothic"/>
              </a:rPr>
              <a:t>5. Rapid Productivity Loss</a:t>
            </a:r>
          </a:p>
          <a:p>
            <a:pPr marL="285750" marR="0" lvl="0" indent="-285750" algn="l" rtl="0">
              <a:spcBef>
                <a:spcPts val="1000"/>
              </a:spcBef>
              <a:spcAft>
                <a:spcPts val="0"/>
              </a:spcAft>
              <a:buFontTx/>
              <a:buChar char="-"/>
            </a:pP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기술적인 문제로 인해 생산성이 떨어지는 상황으로</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   특정 요인을 파악하는 것이 힘들다</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a:t>
            </a:r>
          </a:p>
          <a:p>
            <a:pPr marL="0" marR="0" lvl="0" indent="0" algn="l" rtl="0">
              <a:spcBef>
                <a:spcPts val="1000"/>
              </a:spcBef>
              <a:spcAft>
                <a:spcPts val="0"/>
              </a:spcAft>
              <a:buNone/>
            </a:pPr>
            <a:r>
              <a:rPr lang="en-US" altLang="ko-KR" dirty="0">
                <a:latin typeface="나눔스퀘어OTF_ac Bold" panose="020B0600000101010101" pitchFamily="34" charset="-127"/>
                <a:ea typeface="나눔스퀘어OTF_ac Bold" panose="020B0600000101010101" pitchFamily="34" charset="-127"/>
                <a:cs typeface="Malgun Gothic"/>
                <a:sym typeface="Malgun Gothic"/>
              </a:rPr>
              <a:t>6. Quick Restriction in PCK</a:t>
            </a:r>
          </a:p>
          <a:p>
            <a:pPr marL="285750" marR="0" lvl="0" indent="-285750" algn="l" rtl="0">
              <a:spcBef>
                <a:spcPts val="1000"/>
              </a:spcBef>
              <a:spcAft>
                <a:spcPts val="0"/>
              </a:spcAft>
              <a:buFontTx/>
              <a:buChar char="-"/>
            </a:pP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작업자의 </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PCK </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밸브 조작 미숙으로 인해 발생하는 상황으로</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 </a:t>
            </a:r>
            <a:r>
              <a:rPr lang="en-US" altLang="ko-KR"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PCK </a:t>
            </a:r>
            <a:r>
              <a:rPr lang="ko-KR" alt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센서의 압력은 증가</a:t>
            </a:r>
            <a:r>
              <a:rPr lang="en-US" altLang="ko-KR"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 </a:t>
            </a:r>
            <a:r>
              <a:rPr lang="ko-KR" alt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온도는 감소</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한다</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a:t>
            </a:r>
          </a:p>
        </p:txBody>
      </p:sp>
      <p:sp>
        <p:nvSpPr>
          <p:cNvPr id="8" name="Google Shape;234;p15">
            <a:extLst>
              <a:ext uri="{FF2B5EF4-FFF2-40B4-BE49-F238E27FC236}">
                <a16:creationId xmlns:a16="http://schemas.microsoft.com/office/drawing/2014/main" id="{5C9F0980-248F-DCBD-A650-A3122A5ED8AE}"/>
              </a:ext>
            </a:extLst>
          </p:cNvPr>
          <p:cNvSpPr txBox="1"/>
          <p:nvPr/>
        </p:nvSpPr>
        <p:spPr>
          <a:xfrm>
            <a:off x="789177" y="3731992"/>
            <a:ext cx="6594022" cy="2906486"/>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1600"/>
              <a:buFont typeface="Arial"/>
              <a:buNone/>
            </a:pPr>
            <a:r>
              <a:rPr lang="en-US"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rPr>
              <a:t>5. Rapid Productivity Loss     6. Quick Restriction in PCK</a:t>
            </a:r>
            <a:endParaRPr sz="1400" b="0" i="0" u="none" strike="noStrike" cap="none" dirty="0">
              <a:solidFill>
                <a:srgbClr val="000000"/>
              </a:solidFill>
              <a:latin typeface="나눔스퀘어OTF_ac Bold" panose="020B0600000101010101" pitchFamily="34" charset="-127"/>
              <a:ea typeface="나눔스퀘어OTF_ac Bold" panose="020B0600000101010101" pitchFamily="34" charset="-127"/>
              <a:cs typeface="Arial"/>
              <a:sym typeface="Arial"/>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r>
              <a:rPr lang="en-US"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rPr>
              <a:t>        7. Scaling in PCK                    8. Hydrates Formation</a:t>
            </a: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p:txBody>
      </p:sp>
      <p:pic>
        <p:nvPicPr>
          <p:cNvPr id="12" name="Google Shape;235;p15" descr="텍스트, 도표, 라인, 친필이(가) 표시된 사진&#10;&#10;자동 생성된 설명">
            <a:extLst>
              <a:ext uri="{FF2B5EF4-FFF2-40B4-BE49-F238E27FC236}">
                <a16:creationId xmlns:a16="http://schemas.microsoft.com/office/drawing/2014/main" id="{4BD2BC21-5D93-C659-F535-42672EBC7085}"/>
              </a:ext>
            </a:extLst>
          </p:cNvPr>
          <p:cNvPicPr preferRelativeResize="0"/>
          <p:nvPr/>
        </p:nvPicPr>
        <p:blipFill rotWithShape="1">
          <a:blip r:embed="rId2">
            <a:alphaModFix/>
          </a:blip>
          <a:srcRect t="49802" r="49242"/>
          <a:stretch/>
        </p:blipFill>
        <p:spPr>
          <a:xfrm>
            <a:off x="847494" y="1578408"/>
            <a:ext cx="5360420" cy="2080800"/>
          </a:xfrm>
          <a:prstGeom prst="rect">
            <a:avLst/>
          </a:prstGeom>
          <a:noFill/>
          <a:ln>
            <a:noFill/>
          </a:ln>
        </p:spPr>
      </p:pic>
      <p:pic>
        <p:nvPicPr>
          <p:cNvPr id="13" name="Google Shape;236;p15" descr="텍스트, 도표, 라인, 친필이(가) 표시된 사진&#10;&#10;자동 생성된 설명">
            <a:extLst>
              <a:ext uri="{FF2B5EF4-FFF2-40B4-BE49-F238E27FC236}">
                <a16:creationId xmlns:a16="http://schemas.microsoft.com/office/drawing/2014/main" id="{D362A13A-78FF-9308-016E-59DFB75F5331}"/>
              </a:ext>
            </a:extLst>
          </p:cNvPr>
          <p:cNvPicPr preferRelativeResize="0"/>
          <p:nvPr/>
        </p:nvPicPr>
        <p:blipFill rotWithShape="1">
          <a:blip r:embed="rId2">
            <a:alphaModFix/>
          </a:blip>
          <a:srcRect l="50701" t="49802"/>
          <a:stretch/>
        </p:blipFill>
        <p:spPr>
          <a:xfrm>
            <a:off x="847494" y="4023081"/>
            <a:ext cx="5360420" cy="2142322"/>
          </a:xfrm>
          <a:prstGeom prst="rect">
            <a:avLst/>
          </a:prstGeom>
          <a:noFill/>
          <a:ln>
            <a:noFill/>
          </a:ln>
        </p:spPr>
      </p:pic>
      <p:pic>
        <p:nvPicPr>
          <p:cNvPr id="16" name="그림 15">
            <a:extLst>
              <a:ext uri="{FF2B5EF4-FFF2-40B4-BE49-F238E27FC236}">
                <a16:creationId xmlns:a16="http://schemas.microsoft.com/office/drawing/2014/main" id="{0CEB1793-BBA2-3A72-3877-1813009E2E86}"/>
              </a:ext>
            </a:extLst>
          </p:cNvPr>
          <p:cNvPicPr>
            <a:picLocks noChangeAspect="1"/>
          </p:cNvPicPr>
          <p:nvPr/>
        </p:nvPicPr>
        <p:blipFill>
          <a:blip r:embed="rId3"/>
          <a:stretch>
            <a:fillRect/>
          </a:stretch>
        </p:blipFill>
        <p:spPr>
          <a:xfrm>
            <a:off x="7383199" y="4021500"/>
            <a:ext cx="2875572" cy="2475292"/>
          </a:xfrm>
          <a:prstGeom prst="rect">
            <a:avLst/>
          </a:prstGeom>
        </p:spPr>
      </p:pic>
      <p:pic>
        <p:nvPicPr>
          <p:cNvPr id="6" name="Google Shape;236;p15" descr="텍스트, 도표, 라인, 친필이(가) 표시된 사진&#10;&#10;자동 생성된 설명">
            <a:extLst>
              <a:ext uri="{FF2B5EF4-FFF2-40B4-BE49-F238E27FC236}">
                <a16:creationId xmlns:a16="http://schemas.microsoft.com/office/drawing/2014/main" id="{4C96D366-1812-E0BE-F209-81E1B1333A6A}"/>
              </a:ext>
            </a:extLst>
          </p:cNvPr>
          <p:cNvPicPr preferRelativeResize="0"/>
          <p:nvPr/>
        </p:nvPicPr>
        <p:blipFill rotWithShape="1">
          <a:blip r:embed="rId2">
            <a:alphaModFix/>
          </a:blip>
          <a:srcRect l="75375" t="49802" b="16972"/>
          <a:stretch/>
        </p:blipFill>
        <p:spPr>
          <a:xfrm>
            <a:off x="3648647" y="4055558"/>
            <a:ext cx="2677547" cy="2054361"/>
          </a:xfrm>
          <a:prstGeom prst="rect">
            <a:avLst/>
          </a:prstGeom>
          <a:noFill/>
          <a:ln>
            <a:noFill/>
          </a:ln>
        </p:spPr>
      </p:pic>
      <p:sp>
        <p:nvSpPr>
          <p:cNvPr id="5" name="내용 개체 틀 2">
            <a:extLst>
              <a:ext uri="{FF2B5EF4-FFF2-40B4-BE49-F238E27FC236}">
                <a16:creationId xmlns:a16="http://schemas.microsoft.com/office/drawing/2014/main" id="{1E1D3519-3F9D-1F45-2365-CC808FBC6FA5}"/>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Overview</a:t>
            </a:r>
          </a:p>
        </p:txBody>
      </p:sp>
    </p:spTree>
    <p:extLst>
      <p:ext uri="{BB962C8B-B14F-4D97-AF65-F5344CB8AC3E}">
        <p14:creationId xmlns:p14="http://schemas.microsoft.com/office/powerpoint/2010/main" val="1222240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176DC487-D471-4A9B-8A9E-6CC2F54A20A7}"/>
              </a:ext>
            </a:extLst>
          </p:cNvPr>
          <p:cNvSpPr/>
          <p:nvPr/>
        </p:nvSpPr>
        <p:spPr>
          <a:xfrm>
            <a:off x="0" y="0"/>
            <a:ext cx="12192000" cy="6858000"/>
          </a:xfrm>
          <a:prstGeom prst="rect">
            <a:avLst/>
          </a:prstGeom>
          <a:solidFill>
            <a:srgbClr val="F5D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직사각형 2">
            <a:extLst>
              <a:ext uri="{FF2B5EF4-FFF2-40B4-BE49-F238E27FC236}">
                <a16:creationId xmlns:a16="http://schemas.microsoft.com/office/drawing/2014/main" id="{3A5927BE-4846-0744-8BEE-283C7F5D8281}"/>
              </a:ext>
            </a:extLst>
          </p:cNvPr>
          <p:cNvSpPr/>
          <p:nvPr/>
        </p:nvSpPr>
        <p:spPr>
          <a:xfrm>
            <a:off x="534364" y="1264502"/>
            <a:ext cx="11123271" cy="5373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286F2362-532B-452E-94F6-BDB5C7DEB492}"/>
              </a:ext>
            </a:extLst>
          </p:cNvPr>
          <p:cNvSpPr>
            <a:spLocks noGrp="1"/>
          </p:cNvSpPr>
          <p:nvPr>
            <p:ph type="title"/>
          </p:nvPr>
        </p:nvSpPr>
        <p:spPr>
          <a:xfrm>
            <a:off x="702644" y="336884"/>
            <a:ext cx="10651156" cy="927618"/>
          </a:xfrm>
        </p:spPr>
        <p:txBody>
          <a:bodyPr>
            <a:normAutofit/>
          </a:bodyPr>
          <a:lstStyle/>
          <a:p>
            <a:r>
              <a:rPr lang="ko-KR" altLang="en-US" sz="3200" dirty="0">
                <a:solidFill>
                  <a:srgbClr val="165982"/>
                </a:solidFill>
                <a:latin typeface="나눔스퀘어OTF_ac ExtraBold" panose="020B0600000101010101" pitchFamily="34" charset="-127"/>
                <a:ea typeface="나눔스퀘어OTF_ac ExtraBold" panose="020B0600000101010101" pitchFamily="34" charset="-127"/>
              </a:rPr>
              <a:t>이상 데이터의 도메인 분석</a:t>
            </a:r>
          </a:p>
        </p:txBody>
      </p:sp>
      <p:grpSp>
        <p:nvGrpSpPr>
          <p:cNvPr id="29" name="그룹 28">
            <a:extLst>
              <a:ext uri="{FF2B5EF4-FFF2-40B4-BE49-F238E27FC236}">
                <a16:creationId xmlns:a16="http://schemas.microsoft.com/office/drawing/2014/main" id="{3598007B-2FBB-404D-B0F5-849D8F91D94E}"/>
              </a:ext>
            </a:extLst>
          </p:cNvPr>
          <p:cNvGrpSpPr/>
          <p:nvPr/>
        </p:nvGrpSpPr>
        <p:grpSpPr>
          <a:xfrm>
            <a:off x="2562577" y="1064477"/>
            <a:ext cx="1853346" cy="400050"/>
            <a:chOff x="2311400" y="1122328"/>
            <a:chExt cx="1282700" cy="400050"/>
          </a:xfrm>
          <a:solidFill>
            <a:srgbClr val="165982"/>
          </a:solidFill>
        </p:grpSpPr>
        <p:sp>
          <p:nvSpPr>
            <p:cNvPr id="30" name="사각형: 둥근 모서리 29">
              <a:extLst>
                <a:ext uri="{FF2B5EF4-FFF2-40B4-BE49-F238E27FC236}">
                  <a16:creationId xmlns:a16="http://schemas.microsoft.com/office/drawing/2014/main" id="{C0E67189-3A40-40AE-9CB8-D814251DB413}"/>
                </a:ext>
              </a:extLst>
            </p:cNvPr>
            <p:cNvSpPr/>
            <p:nvPr/>
          </p:nvSpPr>
          <p:spPr>
            <a:xfrm>
              <a:off x="2311400" y="1122328"/>
              <a:ext cx="1282700" cy="4000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OTF_ac" panose="020B0600000101010101" pitchFamily="34" charset="-127"/>
                <a:ea typeface="나눔스퀘어OTF_ac" panose="020B0600000101010101" pitchFamily="34" charset="-127"/>
              </a:endParaRPr>
            </a:p>
          </p:txBody>
        </p:sp>
        <p:sp>
          <p:nvSpPr>
            <p:cNvPr id="31" name="내용 개체 틀 2">
              <a:extLst>
                <a:ext uri="{FF2B5EF4-FFF2-40B4-BE49-F238E27FC236}">
                  <a16:creationId xmlns:a16="http://schemas.microsoft.com/office/drawing/2014/main" id="{85A74632-D6D6-4002-8822-805CC310B0C4}"/>
                </a:ext>
              </a:extLst>
            </p:cNvPr>
            <p:cNvSpPr txBox="1">
              <a:spLocks/>
            </p:cNvSpPr>
            <p:nvPr/>
          </p:nvSpPr>
          <p:spPr>
            <a:xfrm>
              <a:off x="2441543" y="1174750"/>
              <a:ext cx="1044761" cy="347627"/>
            </a:xfrm>
            <a:prstGeom prst="rect">
              <a:avLst/>
            </a:prstGeom>
            <a:grpFill/>
            <a:ln>
              <a:noFill/>
            </a:ln>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400" dirty="0">
                  <a:solidFill>
                    <a:schemeClr val="bg1"/>
                  </a:solidFill>
                  <a:latin typeface="나눔스퀘어OTF_ac" panose="020B0600000101010101" pitchFamily="34" charset="-127"/>
                  <a:ea typeface="나눔스퀘어OTF_ac" panose="020B0600000101010101" pitchFamily="34" charset="-127"/>
                </a:rPr>
                <a:t>Class 5, 6, 7, 8</a:t>
              </a:r>
            </a:p>
          </p:txBody>
        </p:sp>
      </p:grpSp>
      <p:sp>
        <p:nvSpPr>
          <p:cNvPr id="19" name="Google Shape;214;p14">
            <a:extLst>
              <a:ext uri="{FF2B5EF4-FFF2-40B4-BE49-F238E27FC236}">
                <a16:creationId xmlns:a16="http://schemas.microsoft.com/office/drawing/2014/main" id="{FC9B2EF0-E27A-235B-CD86-4EEAC17AE828}"/>
              </a:ext>
            </a:extLst>
          </p:cNvPr>
          <p:cNvSpPr txBox="1"/>
          <p:nvPr/>
        </p:nvSpPr>
        <p:spPr>
          <a:xfrm>
            <a:off x="6451909" y="1564382"/>
            <a:ext cx="4642189" cy="2764800"/>
          </a:xfrm>
          <a:prstGeom prst="rect">
            <a:avLst/>
          </a:prstGeom>
          <a:noFill/>
          <a:ln>
            <a:noFill/>
          </a:ln>
        </p:spPr>
        <p:txBody>
          <a:bodyPr spcFirstLastPara="1" wrap="square" lIns="91425" tIns="45700" rIns="91425" bIns="45700" anchor="t" anchorCtr="0">
            <a:normAutofit/>
          </a:bodyPr>
          <a:lstStyle/>
          <a:p>
            <a:pPr marL="0" marR="0" lvl="0" indent="0" algn="l" rtl="0">
              <a:spcBef>
                <a:spcPts val="1000"/>
              </a:spcBef>
              <a:spcAft>
                <a:spcPts val="0"/>
              </a:spcAft>
              <a:buNone/>
            </a:pPr>
            <a:r>
              <a:rPr lang="en-US" altLang="ko-KR" dirty="0">
                <a:latin typeface="나눔스퀘어OTF_ac Bold" panose="020B0600000101010101" pitchFamily="34" charset="-127"/>
                <a:ea typeface="나눔스퀘어OTF_ac Bold" panose="020B0600000101010101" pitchFamily="34" charset="-127"/>
                <a:cs typeface="Malgun Gothic"/>
                <a:sym typeface="Malgun Gothic"/>
              </a:rPr>
              <a:t>7. Scaling in PCK</a:t>
            </a:r>
          </a:p>
          <a:p>
            <a:pPr marL="285750" marR="0" lvl="0" indent="-285750" algn="l" rtl="0">
              <a:spcBef>
                <a:spcPts val="1000"/>
              </a:spcBef>
              <a:spcAft>
                <a:spcPts val="0"/>
              </a:spcAft>
              <a:buFontTx/>
              <a:buChar char="-"/>
            </a:pP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PCK </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관 안에 침전물이 쌓이기 시작해 관 내부에 있는 센서들이 민감도를 잃고</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 </a:t>
            </a:r>
            <a:r>
              <a:rPr lang="ko-KR" alt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센서 값이 요동친다</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a:t>
            </a:r>
          </a:p>
          <a:p>
            <a:pPr marL="0" marR="0" lvl="0" indent="0" algn="l" rtl="0">
              <a:spcBef>
                <a:spcPts val="1000"/>
              </a:spcBef>
              <a:spcAft>
                <a:spcPts val="0"/>
              </a:spcAft>
              <a:buNone/>
            </a:pPr>
            <a:r>
              <a:rPr lang="en-US" altLang="ko-KR" dirty="0">
                <a:latin typeface="나눔스퀘어OTF_ac Bold" panose="020B0600000101010101" pitchFamily="34" charset="-127"/>
                <a:ea typeface="나눔스퀘어OTF_ac Bold" panose="020B0600000101010101" pitchFamily="34" charset="-127"/>
                <a:cs typeface="Malgun Gothic"/>
                <a:sym typeface="Malgun Gothic"/>
              </a:rPr>
              <a:t>8. Hydrates Formation</a:t>
            </a:r>
          </a:p>
          <a:p>
            <a:pPr marL="285750" marR="0" lvl="0" indent="-285750" algn="l" rtl="0">
              <a:spcBef>
                <a:spcPts val="1000"/>
              </a:spcBef>
              <a:spcAft>
                <a:spcPts val="0"/>
              </a:spcAft>
              <a:buFontTx/>
              <a:buChar char="-"/>
            </a:pP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탄소와 얼음이 섞인 수화물이 형성되어 </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PCK</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관에 </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choking</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이 발생해 </a:t>
            </a:r>
            <a:r>
              <a:rPr lang="ko-KR" altLang="en-US" sz="1600" dirty="0">
                <a:highlight>
                  <a:srgbClr val="CAE5F6"/>
                </a:highlight>
                <a:latin typeface="나눔스퀘어OTF_ac" panose="020B0600000101010101" pitchFamily="34" charset="-127"/>
                <a:ea typeface="나눔스퀘어OTF_ac" panose="020B0600000101010101" pitchFamily="34" charset="-127"/>
                <a:cs typeface="Malgun Gothic"/>
                <a:sym typeface="Malgun Gothic"/>
              </a:rPr>
              <a:t>압력과 온도가 급격히 감소</a:t>
            </a:r>
            <a:r>
              <a:rPr lang="ko-KR" altLang="en-US" sz="1600" dirty="0">
                <a:latin typeface="나눔스퀘어OTF_ac" panose="020B0600000101010101" pitchFamily="34" charset="-127"/>
                <a:ea typeface="나눔스퀘어OTF_ac" panose="020B0600000101010101" pitchFamily="34" charset="-127"/>
                <a:cs typeface="Malgun Gothic"/>
                <a:sym typeface="Malgun Gothic"/>
              </a:rPr>
              <a:t>한다</a:t>
            </a:r>
            <a:r>
              <a:rPr lang="en-US" altLang="ko-KR" sz="1600" dirty="0">
                <a:latin typeface="나눔스퀘어OTF_ac" panose="020B0600000101010101" pitchFamily="34" charset="-127"/>
                <a:ea typeface="나눔스퀘어OTF_ac" panose="020B0600000101010101" pitchFamily="34" charset="-127"/>
                <a:cs typeface="Malgun Gothic"/>
                <a:sym typeface="Malgun Gothic"/>
              </a:rPr>
              <a:t>. </a:t>
            </a:r>
          </a:p>
        </p:txBody>
      </p:sp>
      <p:sp>
        <p:nvSpPr>
          <p:cNvPr id="8" name="Google Shape;234;p15">
            <a:extLst>
              <a:ext uri="{FF2B5EF4-FFF2-40B4-BE49-F238E27FC236}">
                <a16:creationId xmlns:a16="http://schemas.microsoft.com/office/drawing/2014/main" id="{5C9F0980-248F-DCBD-A650-A3122A5ED8AE}"/>
              </a:ext>
            </a:extLst>
          </p:cNvPr>
          <p:cNvSpPr txBox="1"/>
          <p:nvPr/>
        </p:nvSpPr>
        <p:spPr>
          <a:xfrm>
            <a:off x="789177" y="3731992"/>
            <a:ext cx="6594022" cy="2906486"/>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1600"/>
              <a:buFont typeface="Arial"/>
              <a:buNone/>
            </a:pPr>
            <a:r>
              <a:rPr lang="en-US"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rPr>
              <a:t>5. Rapid Productivity Loss     6. Quick Restriction in PCK</a:t>
            </a:r>
            <a:endParaRPr sz="1400" b="0" i="0" u="none" strike="noStrike" cap="none" dirty="0">
              <a:solidFill>
                <a:srgbClr val="000000"/>
              </a:solidFill>
              <a:latin typeface="나눔스퀘어OTF_ac Bold" panose="020B0600000101010101" pitchFamily="34" charset="-127"/>
              <a:ea typeface="나눔스퀘어OTF_ac Bold" panose="020B0600000101010101" pitchFamily="34" charset="-127"/>
              <a:cs typeface="Arial"/>
              <a:sym typeface="Arial"/>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a:p>
            <a:pPr marL="0" marR="0" lvl="0" indent="0" algn="l" rtl="0">
              <a:lnSpc>
                <a:spcPct val="90000"/>
              </a:lnSpc>
              <a:spcBef>
                <a:spcPts val="1000"/>
              </a:spcBef>
              <a:spcAft>
                <a:spcPts val="0"/>
              </a:spcAft>
              <a:buClr>
                <a:schemeClr val="dk1"/>
              </a:buClr>
              <a:buSzPts val="1600"/>
              <a:buFont typeface="Arial"/>
              <a:buNone/>
            </a:pPr>
            <a:r>
              <a:rPr lang="en-US"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rPr>
              <a:t>        7. Scaling in PCK                    8. Hydrates Formation</a:t>
            </a:r>
            <a:endParaRPr sz="1600" b="0" i="0" u="none" strike="noStrike" cap="none" dirty="0">
              <a:solidFill>
                <a:schemeClr val="dk1"/>
              </a:solidFill>
              <a:latin typeface="나눔스퀘어OTF_ac Bold" panose="020B0600000101010101" pitchFamily="34" charset="-127"/>
              <a:ea typeface="나눔스퀘어OTF_ac Bold" panose="020B0600000101010101" pitchFamily="34" charset="-127"/>
              <a:cs typeface="Malgun Gothic"/>
              <a:sym typeface="Malgun Gothic"/>
            </a:endParaRPr>
          </a:p>
        </p:txBody>
      </p:sp>
      <p:pic>
        <p:nvPicPr>
          <p:cNvPr id="12" name="Google Shape;235;p15" descr="텍스트, 도표, 라인, 친필이(가) 표시된 사진&#10;&#10;자동 생성된 설명">
            <a:extLst>
              <a:ext uri="{FF2B5EF4-FFF2-40B4-BE49-F238E27FC236}">
                <a16:creationId xmlns:a16="http://schemas.microsoft.com/office/drawing/2014/main" id="{4BD2BC21-5D93-C659-F535-42672EBC7085}"/>
              </a:ext>
            </a:extLst>
          </p:cNvPr>
          <p:cNvPicPr preferRelativeResize="0"/>
          <p:nvPr/>
        </p:nvPicPr>
        <p:blipFill rotWithShape="1">
          <a:blip r:embed="rId2">
            <a:alphaModFix/>
          </a:blip>
          <a:srcRect t="49802" r="49242"/>
          <a:stretch/>
        </p:blipFill>
        <p:spPr>
          <a:xfrm>
            <a:off x="847494" y="1578408"/>
            <a:ext cx="5360420" cy="2080800"/>
          </a:xfrm>
          <a:prstGeom prst="rect">
            <a:avLst/>
          </a:prstGeom>
          <a:noFill/>
          <a:ln>
            <a:noFill/>
          </a:ln>
        </p:spPr>
      </p:pic>
      <p:pic>
        <p:nvPicPr>
          <p:cNvPr id="13" name="Google Shape;236;p15" descr="텍스트, 도표, 라인, 친필이(가) 표시된 사진&#10;&#10;자동 생성된 설명">
            <a:extLst>
              <a:ext uri="{FF2B5EF4-FFF2-40B4-BE49-F238E27FC236}">
                <a16:creationId xmlns:a16="http://schemas.microsoft.com/office/drawing/2014/main" id="{D362A13A-78FF-9308-016E-59DFB75F5331}"/>
              </a:ext>
            </a:extLst>
          </p:cNvPr>
          <p:cNvPicPr preferRelativeResize="0"/>
          <p:nvPr/>
        </p:nvPicPr>
        <p:blipFill rotWithShape="1">
          <a:blip r:embed="rId2">
            <a:alphaModFix/>
          </a:blip>
          <a:srcRect l="50701" t="49802"/>
          <a:stretch/>
        </p:blipFill>
        <p:spPr>
          <a:xfrm>
            <a:off x="847494" y="4023081"/>
            <a:ext cx="5360420" cy="2142322"/>
          </a:xfrm>
          <a:prstGeom prst="rect">
            <a:avLst/>
          </a:prstGeom>
          <a:noFill/>
          <a:ln>
            <a:noFill/>
          </a:ln>
        </p:spPr>
      </p:pic>
      <p:pic>
        <p:nvPicPr>
          <p:cNvPr id="5" name="Google Shape;249;g25eae30571c_1_57">
            <a:extLst>
              <a:ext uri="{FF2B5EF4-FFF2-40B4-BE49-F238E27FC236}">
                <a16:creationId xmlns:a16="http://schemas.microsoft.com/office/drawing/2014/main" id="{15758AA5-9B54-BB01-566D-683B49AA7838}"/>
              </a:ext>
            </a:extLst>
          </p:cNvPr>
          <p:cNvPicPr preferRelativeResize="0"/>
          <p:nvPr/>
        </p:nvPicPr>
        <p:blipFill>
          <a:blip r:embed="rId3">
            <a:alphaModFix/>
          </a:blip>
          <a:stretch>
            <a:fillRect/>
          </a:stretch>
        </p:blipFill>
        <p:spPr>
          <a:xfrm>
            <a:off x="6830092" y="4153069"/>
            <a:ext cx="1910912" cy="1728390"/>
          </a:xfrm>
          <a:prstGeom prst="rect">
            <a:avLst/>
          </a:prstGeom>
          <a:noFill/>
          <a:ln>
            <a:noFill/>
          </a:ln>
        </p:spPr>
      </p:pic>
      <p:pic>
        <p:nvPicPr>
          <p:cNvPr id="6" name="Google Shape;250;g25eae30571c_1_57">
            <a:extLst>
              <a:ext uri="{FF2B5EF4-FFF2-40B4-BE49-F238E27FC236}">
                <a16:creationId xmlns:a16="http://schemas.microsoft.com/office/drawing/2014/main" id="{E3A5BDE6-F6A8-CC3A-DE53-E0520EF9B7F6}"/>
              </a:ext>
            </a:extLst>
          </p:cNvPr>
          <p:cNvPicPr preferRelativeResize="0"/>
          <p:nvPr/>
        </p:nvPicPr>
        <p:blipFill>
          <a:blip r:embed="rId4">
            <a:alphaModFix/>
          </a:blip>
          <a:stretch>
            <a:fillRect/>
          </a:stretch>
        </p:blipFill>
        <p:spPr>
          <a:xfrm>
            <a:off x="8891291" y="4153070"/>
            <a:ext cx="2017513" cy="1728389"/>
          </a:xfrm>
          <a:prstGeom prst="rect">
            <a:avLst/>
          </a:prstGeom>
          <a:noFill/>
          <a:ln>
            <a:noFill/>
          </a:ln>
        </p:spPr>
      </p:pic>
      <p:pic>
        <p:nvPicPr>
          <p:cNvPr id="9" name="Google Shape;236;p15" descr="텍스트, 도표, 라인, 친필이(가) 표시된 사진&#10;&#10;자동 생성된 설명">
            <a:extLst>
              <a:ext uri="{FF2B5EF4-FFF2-40B4-BE49-F238E27FC236}">
                <a16:creationId xmlns:a16="http://schemas.microsoft.com/office/drawing/2014/main" id="{093269BD-4506-5991-AED9-3A2D5098C717}"/>
              </a:ext>
            </a:extLst>
          </p:cNvPr>
          <p:cNvPicPr preferRelativeResize="0"/>
          <p:nvPr/>
        </p:nvPicPr>
        <p:blipFill rotWithShape="1">
          <a:blip r:embed="rId2">
            <a:alphaModFix/>
          </a:blip>
          <a:srcRect l="75375" t="49802" b="16972"/>
          <a:stretch/>
        </p:blipFill>
        <p:spPr>
          <a:xfrm>
            <a:off x="3648647" y="4055558"/>
            <a:ext cx="2677547" cy="2054361"/>
          </a:xfrm>
          <a:prstGeom prst="rect">
            <a:avLst/>
          </a:prstGeom>
          <a:noFill/>
          <a:ln>
            <a:noFill/>
          </a:ln>
        </p:spPr>
      </p:pic>
      <p:sp>
        <p:nvSpPr>
          <p:cNvPr id="10" name="내용 개체 틀 2">
            <a:extLst>
              <a:ext uri="{FF2B5EF4-FFF2-40B4-BE49-F238E27FC236}">
                <a16:creationId xmlns:a16="http://schemas.microsoft.com/office/drawing/2014/main" id="{0F3B31D7-02DB-74C8-DA02-5FC166D20184}"/>
              </a:ext>
            </a:extLst>
          </p:cNvPr>
          <p:cNvSpPr txBox="1">
            <a:spLocks/>
          </p:cNvSpPr>
          <p:nvPr/>
        </p:nvSpPr>
        <p:spPr>
          <a:xfrm>
            <a:off x="466532" y="219522"/>
            <a:ext cx="2267338" cy="299377"/>
          </a:xfrm>
          <a:prstGeom prst="rect">
            <a:avLst/>
          </a:prstGeom>
        </p:spPr>
        <p:txBody>
          <a:bodyPr vert="horz" lIns="91440" tIns="45720" rIns="91440" bIns="45720" rtlCol="0">
            <a:norm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dirty="0">
                <a:solidFill>
                  <a:schemeClr val="tx2">
                    <a:lumMod val="75000"/>
                  </a:schemeClr>
                </a:solidFill>
                <a:latin typeface="나눔스퀘어OTF_ac" panose="020B0600000101010101" pitchFamily="34" charset="-127"/>
                <a:ea typeface="나눔스퀘어OTF_ac" panose="020B0600000101010101" pitchFamily="34" charset="-127"/>
              </a:rPr>
              <a:t>Overview</a:t>
            </a:r>
          </a:p>
        </p:txBody>
      </p:sp>
    </p:spTree>
    <p:extLst>
      <p:ext uri="{BB962C8B-B14F-4D97-AF65-F5344CB8AC3E}">
        <p14:creationId xmlns:p14="http://schemas.microsoft.com/office/powerpoint/2010/main" val="83633177"/>
      </p:ext>
    </p:extLst>
  </p:cSld>
  <p:clrMapOvr>
    <a:masterClrMapping/>
  </p:clrMapOvr>
</p:sld>
</file>

<file path=ppt/theme/theme1.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ep:Properties xmlns:r="http://schemas.openxmlformats.org/officeDocument/2006/relationships" xmlns:ep="http://schemas.openxmlformats.org/officeDocument/2006/extended-properties" xmlns:vt="http://schemas.openxmlformats.org/officeDocument/2006/docPropsVTypes">
  <ep:Manager/>
  <ep:Company/>
  <ep:Words>1386</ep:Words>
  <ep:PresentationFormat>와이드스크린</ep:PresentationFormat>
  <ep:Paragraphs>427</ep:Paragraphs>
  <ep:Slides>36</ep:Slides>
  <ep:Notes>6</ep:Notes>
  <ep:TotalTime>0</ep:TotalTime>
  <ep:HiddenSlides>0</ep:HiddenSlides>
  <ep:MMClips>0</ep:MMClips>
  <ep:HeadingPairs>
    <vt:vector size="4" baseType="variant">
      <vt:variant>
        <vt:lpstr>테마</vt:lpstr>
      </vt:variant>
      <vt:variant>
        <vt:i4>1</vt:i4>
      </vt:variant>
      <vt:variant>
        <vt:lpstr>슬라이드 제목</vt:lpstr>
      </vt:variant>
      <vt:variant>
        <vt:i4>36</vt:i4>
      </vt:variant>
    </vt:vector>
  </ep:HeadingPairs>
  <ep:TitlesOfParts>
    <vt:vector size="37" baseType="lpstr">
      <vt:lpstr>Office 테마</vt:lpstr>
      <vt:lpstr>도메인 분석을 기반으로 한 해양 유정의 이상 징후 분류 모형 개발</vt:lpstr>
      <vt:lpstr>목차</vt:lpstr>
      <vt:lpstr>I. Overview</vt:lpstr>
      <vt:lpstr>DataSet 개요</vt:lpstr>
      <vt:lpstr>DataSet 개요</vt:lpstr>
      <vt:lpstr>이상 데이터의 도메인 분석</vt:lpstr>
      <vt:lpstr>이상 데이터의 도메인 분석</vt:lpstr>
      <vt:lpstr>이상 데이터의 도메인 분석</vt:lpstr>
      <vt:lpstr>이상 데이터의 도메인 분석</vt:lpstr>
      <vt:lpstr>선행 연구</vt:lpstr>
      <vt:lpstr>II. Research Design</vt:lpstr>
      <vt:lpstr>우리의 상황</vt:lpstr>
      <vt:lpstr>모형 계획</vt:lpstr>
      <vt:lpstr>모형 계획</vt:lpstr>
      <vt:lpstr>기존 모형 설계</vt:lpstr>
      <vt:lpstr>기존 모형 설계</vt:lpstr>
      <vt:lpstr>최종 모형 설계</vt:lpstr>
      <vt:lpstr>III. Modeling</vt:lpstr>
      <vt:lpstr>실행 환경</vt:lpstr>
      <vt:lpstr>Data Modeling: Class 3</vt:lpstr>
      <vt:lpstr>Data Modeling: Class 3</vt:lpstr>
      <vt:lpstr>Data Modeling: Class 1</vt:lpstr>
      <vt:lpstr>Data Modeling: Class 1</vt:lpstr>
      <vt:lpstr>Data Modeling: Class 2</vt:lpstr>
      <vt:lpstr>Data Modeling: Class 2</vt:lpstr>
      <vt:lpstr>Data Modeling: Class 6</vt:lpstr>
      <vt:lpstr>Data Modeling: Class 6</vt:lpstr>
      <vt:lpstr>Data Modeling: Class 7</vt:lpstr>
      <vt:lpstr>Data Modeling: Class 7</vt:lpstr>
      <vt:lpstr>Data Modeling: Class 8</vt:lpstr>
      <vt:lpstr>Data Modeling: Class 8</vt:lpstr>
      <vt:lpstr>IV. Conclusion</vt:lpstr>
      <vt:lpstr>성능 평가</vt:lpstr>
      <vt:lpstr>최종 모형</vt:lpstr>
      <vt:lpstr>결론</vt:lpstr>
      <vt:lpstr>Thank You</vt:lpstr>
    </vt:vector>
  </ep:TitlesOfParts>
  <ep:HyperlinkBase/>
  <ep:Application>Show</ep:Application>
  <ep:AppVersion>12.0000</ep:AppVersion>
</ep:Properties>
</file>

<file path=docProps/core.xml><?xml version="1.0" encoding="utf-8"?>
<cp:coreProperties xmlns:r="http://schemas.openxmlformats.org/officeDocument/2006/relationships" xmlns:cp="http://schemas.openxmlformats.org/package/2006/metadata/core-properties" xmlns:dc="http://purl.org/dc/elements/1.1/" xmlns:dcterms="http://purl.org/dc/terms/" xmlns:dcmitype="http://purl.org/dc/dcmitype/" xmlns:xsi="http://www.w3.org/2001/XMLSchema-instance">
  <dcterms:created xsi:type="dcterms:W3CDTF">2023-08-14T09:21:22.000</dcterms:created>
  <dc:creator>한세림</dc:creator>
  <cp:lastModifiedBy>ygeun</cp:lastModifiedBy>
  <dcterms:modified xsi:type="dcterms:W3CDTF">2023-08-16T06:38:35.798</dcterms:modified>
  <cp:revision>17</cp:revision>
  <dc:title>도메인 분석을 기반으로 한 해양 유정의 이상 징후 분류 모형 개발</dc:title>
  <cp:version/>
</cp:coreProperties>
</file>

<file path=docProps/custom.xml><?xml version="1.0" encoding="utf-8"?>
<cfp:Properties xmlns:r="http://schemas.openxmlformats.org/officeDocument/2006/relationships" xmlns:cfp="http://schemas.openxmlformats.org/officeDocument/2006/custom-properties" xmlns:vt="http://schemas.openxmlformats.org/officeDocument/2006/docPropsVTypes"/>
</file>

<file path=docProps/thumbnail.jpeg>
</file>